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4" r:id="rId1"/>
    <p:sldMasterId id="2147483917" r:id="rId2"/>
  </p:sldMasterIdLst>
  <p:notesMasterIdLst>
    <p:notesMasterId r:id="rId50"/>
  </p:notesMasterIdLst>
  <p:sldIdLst>
    <p:sldId id="256" r:id="rId3"/>
    <p:sldId id="257" r:id="rId4"/>
    <p:sldId id="258" r:id="rId5"/>
    <p:sldId id="261" r:id="rId6"/>
    <p:sldId id="262" r:id="rId7"/>
    <p:sldId id="263" r:id="rId8"/>
    <p:sldId id="265" r:id="rId9"/>
    <p:sldId id="264" r:id="rId10"/>
    <p:sldId id="260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D93A6-84E3-4EDB-B819-56DB4A558217}" type="datetimeFigureOut">
              <a:rPr lang="id-ID" smtClean="0"/>
              <a:t>30/08/2017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594C55-60A8-472A-B464-8274B954CA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31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Choose class coordinators and the medium of online discussion.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94C55-60A8-472A-B464-8274B954CA7D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0058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94C55-60A8-472A-B464-8274B954CA7D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268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Limit:</a:t>
            </a:r>
            <a:r>
              <a:rPr lang="en-US" baseline="0" dirty="0" smtClean="0"/>
              <a:t> 5 minutes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94C55-60A8-472A-B464-8274B954CA7D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49011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94C55-60A8-472A-B464-8274B954CA7D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59166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27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>
              <a:buNone/>
              <a:defRPr sz="3733">
                <a:solidFill>
                  <a:srgbClr val="FFFFFF"/>
                </a:solidFill>
              </a:defRPr>
            </a:lvl1pPr>
            <a:lvl2pPr marL="609585" indent="0" algn="ctr">
              <a:buNone/>
            </a:lvl2pPr>
            <a:lvl3pPr marL="1219170" indent="0" algn="ctr">
              <a:buNone/>
            </a:lvl3pPr>
            <a:lvl4pPr marL="1828754" indent="0" algn="ctr">
              <a:buNone/>
            </a:lvl4pPr>
            <a:lvl5pPr marL="2438339" indent="0" algn="ctr">
              <a:buNone/>
            </a:lvl5pPr>
            <a:lvl6pPr marL="3047924" indent="0" algn="ctr">
              <a:buNone/>
            </a:lvl6pPr>
            <a:lvl7pPr marL="3657509" indent="0" algn="ctr">
              <a:buNone/>
            </a:lvl7pPr>
            <a:lvl8pPr marL="4267093" indent="0" algn="ctr">
              <a:buNone/>
            </a:lvl8pPr>
            <a:lvl9pPr marL="4876678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>
              <a:defRPr sz="2667">
                <a:solidFill>
                  <a:srgbClr val="FFFFFF"/>
                </a:solidFill>
              </a:defRPr>
            </a:lvl1pPr>
            <a:extLst/>
          </a:lstStyle>
          <a:p>
            <a:pPr defTabSz="1219170"/>
            <a:fld id="{4CD7AB63-2396-4A53-9BCB-B69574FB1F6D}" type="datetime1">
              <a:rPr lang="en-US" smtClean="0"/>
              <a:pPr defTabSz="1219170"/>
              <a:t>8/30/2017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  <a:extLst/>
          </a:lstStyle>
          <a:p>
            <a:pPr defTabSz="1219170"/>
            <a:r>
              <a:rPr lang="en-US" smtClean="0">
                <a:solidFill>
                  <a:srgbClr val="DEF5FA"/>
                </a:solidFill>
              </a:rPr>
              <a:t>Angel: Interactive Computer Graphics6E © Addison-Wesley 2012</a:t>
            </a:r>
            <a:endParaRPr lang="en-US" dirty="0">
              <a:solidFill>
                <a:srgbClr val="DEF5FA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 defTabSz="1219170"/>
            <a:fld id="{8F82E0A0-C266-4798-8C8F-B9F91E9DA37E}" type="slidenum">
              <a:rPr lang="en-US" smtClean="0">
                <a:solidFill>
                  <a:srgbClr val="DEF5FA"/>
                </a:solidFill>
              </a:rPr>
              <a:pPr defTabSz="1219170"/>
              <a:t>‹#›</a:t>
            </a:fld>
            <a:endParaRPr lang="en-US" dirty="0">
              <a:solidFill>
                <a:srgbClr val="DEF5FA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>
              <a:defRPr cap="all" baseline="0"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1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CD09F42E-2E88-4D65-8A81-8E8D3BEDA8C0}" type="datetime1">
              <a:rPr lang="en-US" smtClean="0">
                <a:solidFill>
                  <a:srgbClr val="464646"/>
                </a:solidFill>
              </a:rPr>
              <a:pPr defTabSz="1219170"/>
              <a:t>8/30/2017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r>
              <a:rPr lang="en-US" smtClean="0">
                <a:solidFill>
                  <a:srgbClr val="464646"/>
                </a:solidFill>
              </a:rPr>
              <a:t>Angel: Interactive Computer Graphics6E © Addison-Wesley 2012</a:t>
            </a:r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CE1326B4-B495-4C15-87D4-26E414C735EA}" type="slidenum">
              <a:rPr lang="en-US" smtClean="0"/>
              <a:pPr defTabSz="121917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2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defTabSz="1219170"/>
            <a:fld id="{4CD7AB63-2396-4A53-9BCB-B69574FB1F6D}" type="datetime1">
              <a:rPr lang="en-US" smtClean="0"/>
              <a:pPr defTabSz="1219170"/>
              <a:t>8/30/2017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defTabSz="1219170"/>
            <a:r>
              <a:rPr lang="en-US" smtClean="0">
                <a:solidFill>
                  <a:srgbClr val="DEF5FA"/>
                </a:solidFill>
              </a:rPr>
              <a:t>Angel: Interactive Computer Graphics6E © Addison-Wesley 2012</a:t>
            </a:r>
            <a:endParaRPr lang="en-US" dirty="0">
              <a:solidFill>
                <a:srgbClr val="DEF5F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defTabSz="1219170"/>
            <a:fld id="{8F82E0A0-C266-4798-8C8F-B9F91E9DA37E}" type="slidenum">
              <a:rPr lang="en-US" smtClean="0">
                <a:solidFill>
                  <a:srgbClr val="DEF5FA"/>
                </a:solidFill>
              </a:rPr>
              <a:pPr defTabSz="1219170"/>
              <a:t>‹#›</a:t>
            </a:fld>
            <a:endParaRPr lang="en-US" dirty="0">
              <a:solidFill>
                <a:srgbClr val="DEF5FA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5280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CD09F42E-2E88-4D65-8A81-8E8D3BEDA8C0}" type="datetime1">
              <a:rPr lang="en-US" smtClean="0">
                <a:solidFill>
                  <a:srgbClr val="464646"/>
                </a:solidFill>
              </a:rPr>
              <a:pPr defTabSz="1219170"/>
              <a:t>8/30/2017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r>
              <a:rPr lang="en-US" smtClean="0">
                <a:solidFill>
                  <a:srgbClr val="464646"/>
                </a:solidFill>
              </a:rPr>
              <a:t>Angel: Interactive Computer Graphics6E © Addison-Wesley 2012</a:t>
            </a:r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CE1326B4-B495-4C15-87D4-26E414C735EA}" type="slidenum">
              <a:rPr lang="en-US" smtClean="0"/>
              <a:pPr defTabSz="121917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17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1219170"/>
            <a:fld id="{96007223-9606-44A1-9D52-A2C0352188C6}" type="datetime1">
              <a:rPr lang="en-US" smtClean="0">
                <a:solidFill>
                  <a:srgbClr val="464646"/>
                </a:solidFill>
              </a:rPr>
              <a:pPr defTabSz="1219170"/>
              <a:t>8/30/2017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1219170"/>
            <a:r>
              <a:rPr lang="en-US" smtClean="0">
                <a:solidFill>
                  <a:srgbClr val="464646"/>
                </a:solidFill>
              </a:rPr>
              <a:t>Angel: Interactive Computer Graphics6E © Addison-Wesley 2012</a:t>
            </a:r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1219170"/>
            <a:fld id="{8F82E0A0-C266-4798-8C8F-B9F91E9DA37E}" type="slidenum">
              <a:rPr lang="en-US" smtClean="0"/>
              <a:pPr defTabSz="121917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18903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EEAA0CD2-9879-44FA-A16D-6E94ADC96546}" type="datetime1">
              <a:rPr lang="en-US" smtClean="0">
                <a:solidFill>
                  <a:srgbClr val="464646"/>
                </a:solidFill>
              </a:rPr>
              <a:pPr defTabSz="1219170"/>
              <a:t>8/30/2017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r>
              <a:rPr lang="en-US" smtClean="0">
                <a:solidFill>
                  <a:srgbClr val="464646"/>
                </a:solidFill>
              </a:rPr>
              <a:t>Angel: Interactive Computer Graphics6E © Addison-Wesley 2012</a:t>
            </a:r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8F82E0A0-C266-4798-8C8F-B9F91E9DA37E}" type="slidenum">
              <a:rPr lang="en-US" smtClean="0"/>
              <a:pPr defTabSz="121917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46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A3B2EACC-756B-4D23-A72D-3F274E320161}" type="datetime1">
              <a:rPr lang="en-US" smtClean="0">
                <a:solidFill>
                  <a:srgbClr val="464646"/>
                </a:solidFill>
              </a:rPr>
              <a:pPr defTabSz="1219170"/>
              <a:t>8/30/2017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r>
              <a:rPr lang="en-US" smtClean="0">
                <a:solidFill>
                  <a:srgbClr val="464646"/>
                </a:solidFill>
              </a:rPr>
              <a:t>Angel: Interactive Computer Graphics6E © Addison-Wesley 2012</a:t>
            </a:r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8F82E0A0-C266-4798-8C8F-B9F91E9DA37E}" type="slidenum">
              <a:rPr lang="en-US" smtClean="0"/>
              <a:pPr defTabSz="121917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4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B2F95E7C-8D82-4450-AF81-C0667657CEFF}" type="datetime1">
              <a:rPr lang="en-US" smtClean="0">
                <a:solidFill>
                  <a:srgbClr val="464646"/>
                </a:solidFill>
              </a:rPr>
              <a:pPr defTabSz="1219170"/>
              <a:t>8/30/2017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r>
              <a:rPr lang="en-US" smtClean="0">
                <a:solidFill>
                  <a:srgbClr val="464646"/>
                </a:solidFill>
              </a:rPr>
              <a:t>Angel: Interactive Computer Graphics6E © Addison-Wesley 2012</a:t>
            </a:r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A3F7CB7D-F184-43C7-B6FD-03D728E1BBFF}" type="slidenum">
              <a:rPr lang="en-US" smtClean="0"/>
              <a:pPr defTabSz="121917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127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41A90EC6-E824-4BE0-A245-0898B6E64986}" type="datetime1">
              <a:rPr lang="en-US" smtClean="0">
                <a:solidFill>
                  <a:srgbClr val="464646"/>
                </a:solidFill>
              </a:rPr>
              <a:pPr defTabSz="1219170"/>
              <a:t>8/30/2017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r>
              <a:rPr lang="en-US" smtClean="0">
                <a:solidFill>
                  <a:srgbClr val="464646"/>
                </a:solidFill>
              </a:rPr>
              <a:t>Angel: Interactive Computer Graphics6E © Addison-Wesley 2012</a:t>
            </a: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A3F7CB7D-F184-43C7-B6FD-03D728E1BBFF}" type="slidenum">
              <a:rPr lang="en-US" smtClean="0">
                <a:solidFill>
                  <a:srgbClr val="464646"/>
                </a:solidFill>
              </a:rPr>
              <a:pPr defTabSz="1219170"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496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1219170"/>
            <a:fld id="{45E58542-0C20-46F9-A143-A8820ABCE2F1}" type="datetime1">
              <a:rPr lang="en-US" smtClean="0">
                <a:solidFill>
                  <a:srgbClr val="464646"/>
                </a:solidFill>
              </a:rPr>
              <a:pPr defTabSz="1219170"/>
              <a:t>8/30/2017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1219170"/>
            <a:r>
              <a:rPr lang="en-US" smtClean="0">
                <a:solidFill>
                  <a:srgbClr val="464646"/>
                </a:solidFill>
              </a:rPr>
              <a:t>Angel: Interactive Computer Graphics6E © Addison-Wesley 2012</a:t>
            </a:r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1219170"/>
            <a:fld id="{A3F7CB7D-F184-43C7-B6FD-03D728E1BBFF}" type="slidenum">
              <a:rPr lang="en-US" smtClean="0"/>
              <a:pPr defTabSz="121917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311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1219170"/>
            <a:fld id="{163D70A9-C3BF-4EC8-949B-107C4AC9A2D5}" type="datetime1">
              <a:rPr lang="en-US" smtClean="0">
                <a:solidFill>
                  <a:srgbClr val="DEF5FA"/>
                </a:solidFill>
              </a:rPr>
              <a:pPr defTabSz="1219170"/>
              <a:t>8/30/2017</a:t>
            </a:fld>
            <a:endParaRPr lang="en-US">
              <a:solidFill>
                <a:srgbClr val="DEF5FA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1219170"/>
            <a:r>
              <a:rPr lang="en-US" smtClean="0">
                <a:solidFill>
                  <a:srgbClr val="DEF5FA"/>
                </a:solidFill>
              </a:rPr>
              <a:t>Angel: Interactive Computer Graphics6E © Addison-Wesley 2012</a:t>
            </a:r>
            <a:endParaRPr lang="en-US" dirty="0">
              <a:solidFill>
                <a:srgbClr val="DEF5FA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1219170"/>
            <a:fld id="{8F82E0A0-C266-4798-8C8F-B9F91E9DA37E}" type="slidenum">
              <a:rPr lang="en-US" smtClean="0"/>
              <a:pPr defTabSz="121917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82053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7DBAED68-C26B-452C-BCCF-F3A0E3BE3B95}" type="datetime1">
              <a:rPr lang="en-US" smtClean="0">
                <a:solidFill>
                  <a:srgbClr val="464646"/>
                </a:solidFill>
              </a:rPr>
              <a:pPr defTabSz="1219170"/>
              <a:t>8/30/2017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r>
              <a:rPr lang="en-US" smtClean="0">
                <a:solidFill>
                  <a:srgbClr val="464646"/>
                </a:solidFill>
              </a:rPr>
              <a:t>Angel: Interactive Computer Graphics6E © Addison-Wesley 2012</a:t>
            </a:r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8F82E0A0-C266-4798-8C8F-B9F91E9DA37E}" type="slidenum">
              <a:rPr lang="en-US" smtClean="0"/>
              <a:pPr defTabSz="1219170"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210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A832113B-6D34-4A97-A6D7-2DD5B53A8572}" type="datetime1">
              <a:rPr lang="en-US" smtClean="0">
                <a:solidFill>
                  <a:srgbClr val="464646"/>
                </a:solidFill>
              </a:rPr>
              <a:pPr defTabSz="1219170"/>
              <a:t>8/30/2017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r>
              <a:rPr lang="en-US" smtClean="0">
                <a:solidFill>
                  <a:srgbClr val="464646"/>
                </a:solidFill>
              </a:rPr>
              <a:t>Angel: Interactive Computer Graphics6E © Addison-Wesley 2012</a:t>
            </a: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8F82E0A0-C266-4798-8C8F-B9F91E9DA37E}" type="slidenum">
              <a:rPr lang="en-US" smtClean="0"/>
              <a:pPr defTabSz="121917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032626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A832113B-6D34-4A97-A6D7-2DD5B53A8572}" type="datetime1">
              <a:rPr lang="en-US" smtClean="0">
                <a:solidFill>
                  <a:srgbClr val="464646"/>
                </a:solidFill>
              </a:rPr>
              <a:pPr defTabSz="1219170"/>
              <a:t>8/30/2017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r>
              <a:rPr lang="en-US" smtClean="0">
                <a:solidFill>
                  <a:srgbClr val="464646"/>
                </a:solidFill>
              </a:rPr>
              <a:t>Angel: Interactive Computer Graphics6E © Addison-Wesley 2012</a:t>
            </a: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8F82E0A0-C266-4798-8C8F-B9F91E9DA37E}" type="slidenum">
              <a:rPr lang="en-US" smtClean="0"/>
              <a:pPr defTabSz="121917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47326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>
              <a:buNone/>
              <a:defRPr sz="3733">
                <a:solidFill>
                  <a:schemeClr val="tx2"/>
                </a:solidFill>
              </a:defRPr>
            </a:lvl1pPr>
            <a:lvl2pPr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96007223-9606-44A1-9D52-A2C0352188C6}" type="datetime1">
              <a:rPr lang="en-US" smtClean="0">
                <a:solidFill>
                  <a:srgbClr val="464646"/>
                </a:solidFill>
              </a:rPr>
              <a:pPr defTabSz="1219170"/>
              <a:t>8/30/2017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  <a:extLst/>
          </a:lstStyle>
          <a:p>
            <a:pPr defTabSz="1219170"/>
            <a:fld id="{8F82E0A0-C266-4798-8C8F-B9F91E9DA37E}" type="slidenum">
              <a:rPr lang="en-US" smtClean="0"/>
              <a:pPr defTabSz="1219170"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1219170"/>
            <a:r>
              <a:rPr lang="en-US" smtClean="0">
                <a:solidFill>
                  <a:srgbClr val="464646"/>
                </a:solidFill>
              </a:rPr>
              <a:t>Angel: Interactive Computer Graphics6E © Addison-Wesley 2012</a:t>
            </a:r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152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defTabSz="1219170"/>
            <a:fld id="{EEAA0CD2-9879-44FA-A16D-6E94ADC96546}" type="datetime1">
              <a:rPr lang="en-US" smtClean="0">
                <a:solidFill>
                  <a:srgbClr val="464646"/>
                </a:solidFill>
              </a:rPr>
              <a:pPr defTabSz="1219170"/>
              <a:t>8/30/2017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defTabSz="1219170"/>
            <a:fld id="{8F82E0A0-C266-4798-8C8F-B9F91E9DA37E}" type="slidenum">
              <a:rPr lang="en-US" smtClean="0"/>
              <a:pPr defTabSz="121917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defTabSz="1219170"/>
            <a:r>
              <a:rPr lang="en-US" smtClean="0">
                <a:solidFill>
                  <a:srgbClr val="464646"/>
                </a:solidFill>
              </a:rPr>
              <a:t>Angel: Interactive Computer Graphics6E © Addison-Wesley 2012</a:t>
            </a:r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865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defTabSz="1219170"/>
            <a:fld id="{A3B2EACC-756B-4D23-A72D-3F274E320161}" type="datetime1">
              <a:rPr lang="en-US" smtClean="0">
                <a:solidFill>
                  <a:srgbClr val="464646"/>
                </a:solidFill>
              </a:rPr>
              <a:pPr defTabSz="1219170"/>
              <a:t>8/30/2017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defTabSz="1219170"/>
            <a:fld id="{8F82E0A0-C266-4798-8C8F-B9F91E9DA37E}" type="slidenum">
              <a:rPr lang="en-US" smtClean="0"/>
              <a:pPr defTabSz="121917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defTabSz="1219170"/>
            <a:r>
              <a:rPr lang="en-US" smtClean="0">
                <a:solidFill>
                  <a:srgbClr val="464646"/>
                </a:solidFill>
              </a:rPr>
              <a:t>Angel: Interactive Computer Graphics6E © Addison-Wesley 2012</a:t>
            </a:r>
            <a:endParaRPr lang="en-US">
              <a:solidFill>
                <a:srgbClr val="464646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>
              <a:buFontTx/>
              <a:buNone/>
              <a:defRPr sz="2667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>
              <a:buFontTx/>
              <a:buNone/>
              <a:defRPr sz="2667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5434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B2F95E7C-8D82-4450-AF81-C0667657CEFF}" type="datetime1">
              <a:rPr lang="en-US" smtClean="0">
                <a:solidFill>
                  <a:srgbClr val="464646"/>
                </a:solidFill>
              </a:rPr>
              <a:pPr defTabSz="1219170"/>
              <a:t>8/30/2017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r>
              <a:rPr lang="en-US" smtClean="0">
                <a:solidFill>
                  <a:srgbClr val="464646"/>
                </a:solidFill>
              </a:rPr>
              <a:t>Angel: Interactive Computer Graphics6E © Addison-Wesley 2012</a:t>
            </a:r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 defTabSz="1219170"/>
            <a:fld id="{A3F7CB7D-F184-43C7-B6FD-03D728E1BBFF}" type="slidenum">
              <a:rPr lang="en-US" smtClean="0"/>
              <a:pPr defTabSz="121917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870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41A90EC6-E824-4BE0-A245-0898B6E64986}" type="datetime1">
              <a:rPr lang="en-US" smtClean="0">
                <a:solidFill>
                  <a:srgbClr val="464646"/>
                </a:solidFill>
              </a:rPr>
              <a:pPr defTabSz="1219170"/>
              <a:t>8/30/2017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r>
              <a:rPr lang="en-US" smtClean="0">
                <a:solidFill>
                  <a:srgbClr val="464646"/>
                </a:solidFill>
              </a:rPr>
              <a:t>Angel: Interactive Computer Graphics6E © Addison-Wesley 2012</a:t>
            </a: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 defTabSz="1219170"/>
            <a:fld id="{A3F7CB7D-F184-43C7-B6FD-03D728E1BBFF}" type="slidenum">
              <a:rPr lang="en-US" smtClean="0">
                <a:solidFill>
                  <a:srgbClr val="464646"/>
                </a:solidFill>
              </a:rPr>
              <a:pPr defTabSz="1219170"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09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</p:spPr>
        <p:txBody>
          <a:bodyPr anchor="b"/>
          <a:lstStyle>
            <a:lvl1pPr algn="l">
              <a:buNone/>
              <a:defRPr sz="5600" b="0"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45E58542-0C20-46F9-A143-A8820ABCE2F1}" type="datetime1">
              <a:rPr lang="en-US" smtClean="0">
                <a:solidFill>
                  <a:srgbClr val="464646"/>
                </a:solidFill>
              </a:rPr>
              <a:pPr defTabSz="1219170"/>
              <a:t>8/30/2017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r>
              <a:rPr lang="en-US" smtClean="0">
                <a:solidFill>
                  <a:srgbClr val="464646"/>
                </a:solidFill>
              </a:rPr>
              <a:t>Angel: Interactive Computer Graphics6E © Addison-Wesley 2012</a:t>
            </a:r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 defTabSz="1219170"/>
            <a:fld id="{A3F7CB7D-F184-43C7-B6FD-03D728E1BBFF}" type="slidenum">
              <a:rPr lang="en-US" smtClean="0"/>
              <a:pPr defTabSz="121917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905000"/>
            <a:ext cx="21336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333"/>
              </a:spcAft>
              <a:buNone/>
              <a:defRPr sz="2400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905000"/>
            <a:ext cx="85344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23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>
              <a:buNone/>
              <a:defRPr sz="4267"/>
            </a:lvl1pPr>
            <a:extLst/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2267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>
              <a:buNone/>
              <a:defRPr sz="3733" b="0">
                <a:solidFill>
                  <a:srgbClr val="FFFFFF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</p:spPr>
        <p:txBody>
          <a:bodyPr rtlCol="0"/>
          <a:lstStyle/>
          <a:p>
            <a:pPr defTabSz="1219170"/>
            <a:fld id="{163D70A9-C3BF-4EC8-949B-107C4AC9A2D5}" type="datetime1">
              <a:rPr lang="en-US" smtClean="0">
                <a:solidFill>
                  <a:srgbClr val="DEF5FA"/>
                </a:solidFill>
              </a:rPr>
              <a:pPr defTabSz="1219170"/>
              <a:t>8/30/2017</a:t>
            </a:fld>
            <a:endParaRPr lang="en-US">
              <a:solidFill>
                <a:srgbClr val="DEF5FA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>
              <a:defRPr sz="3733"/>
            </a:lvl1pPr>
            <a:extLst/>
          </a:lstStyle>
          <a:p>
            <a:pPr defTabSz="1219170"/>
            <a:fld id="{8F82E0A0-C266-4798-8C8F-B9F91E9DA37E}" type="slidenum">
              <a:rPr lang="en-US" smtClean="0"/>
              <a:pPr defTabSz="1219170"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</p:spPr>
        <p:txBody>
          <a:bodyPr rtlCol="0"/>
          <a:lstStyle/>
          <a:p>
            <a:pPr defTabSz="1219170"/>
            <a:r>
              <a:rPr lang="en-US" smtClean="0">
                <a:solidFill>
                  <a:srgbClr val="DEF5FA"/>
                </a:solidFill>
              </a:rPr>
              <a:t>Angel: Interactive Computer Graphics6E © Addison-Wesley 2012</a:t>
            </a:r>
            <a:endParaRPr lang="en-US" dirty="0">
              <a:solidFill>
                <a:srgbClr val="DEF5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591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0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867">
                <a:solidFill>
                  <a:schemeClr val="tx2"/>
                </a:solidFill>
              </a:defRPr>
            </a:lvl1pPr>
            <a:extLst/>
          </a:lstStyle>
          <a:p>
            <a:pPr defTabSz="1219170"/>
            <a:fld id="{A832113B-6D34-4A97-A6D7-2DD5B53A8572}" type="datetime1">
              <a:rPr lang="en-US" smtClean="0">
                <a:solidFill>
                  <a:srgbClr val="464646"/>
                </a:solidFill>
              </a:rPr>
              <a:pPr defTabSz="1219170"/>
              <a:t>8/30/2017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2" y="6248207"/>
            <a:ext cx="7228111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867">
                <a:solidFill>
                  <a:schemeClr val="tx2"/>
                </a:solidFill>
              </a:defRPr>
            </a:lvl1pPr>
            <a:extLst/>
          </a:lstStyle>
          <a:p>
            <a:pPr defTabSz="1219170"/>
            <a:r>
              <a:rPr lang="en-US" smtClean="0">
                <a:solidFill>
                  <a:srgbClr val="464646"/>
                </a:solidFill>
              </a:rPr>
              <a:t>Angel: Interactive Computer Graphics6E © Addison-Wesley 2012</a:t>
            </a: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7400" y="1505947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867" b="1">
                <a:solidFill>
                  <a:srgbClr val="FFFFFF"/>
                </a:solidFill>
              </a:defRPr>
            </a:lvl1pPr>
            <a:extLst/>
          </a:lstStyle>
          <a:p>
            <a:pPr defTabSz="1219170"/>
            <a:fld id="{8F82E0A0-C266-4798-8C8F-B9F91E9DA37E}" type="slidenum">
              <a:rPr lang="en-US" smtClean="0"/>
              <a:pPr defTabSz="1219170"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1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</p:sldLayoutIdLst>
  <p:hf hdr="0" dt="0"/>
  <p:txStyles>
    <p:titleStyle>
      <a:lvl1pPr algn="l" rtl="0" eaLnBrk="1" latinLnBrk="0" hangingPunct="1">
        <a:spcBef>
          <a:spcPct val="0"/>
        </a:spcBef>
        <a:buNone/>
        <a:defRPr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defTabSz="1219170"/>
            <a:fld id="{A832113B-6D34-4A97-A6D7-2DD5B53A8572}" type="datetime1">
              <a:rPr lang="en-US" smtClean="0">
                <a:solidFill>
                  <a:srgbClr val="464646"/>
                </a:solidFill>
              </a:rPr>
              <a:pPr defTabSz="1219170"/>
              <a:t>8/30/2017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defTabSz="1219170"/>
            <a:r>
              <a:rPr lang="en-US" smtClean="0">
                <a:solidFill>
                  <a:srgbClr val="464646"/>
                </a:solidFill>
              </a:rPr>
              <a:t>Angel: Interactive Computer Graphics6E © Addison-Wesley 2012</a:t>
            </a: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defTabSz="1219170"/>
            <a:fld id="{8F82E0A0-C266-4798-8C8F-B9F91E9DA37E}" type="slidenum">
              <a:rPr lang="en-US" smtClean="0"/>
              <a:pPr defTabSz="1219170"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2939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gl.org/" TargetMode="External"/><Relationship Id="rId2" Type="http://schemas.openxmlformats.org/officeDocument/2006/relationships/hyperlink" Target="http://www.codeblock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iki.codeblocks.org/index.php?title=Using_FreeGlut_with_Code::Block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freeglut.sourceforge.net/index.php" TargetMode="External"/><Relationship Id="rId2" Type="http://schemas.openxmlformats.org/officeDocument/2006/relationships/hyperlink" Target="http://www.xmission.com/~nate/glu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ransmissionzero.co.uk/software/freeglut-devel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codeblocks.org/index.php?title=Using_FreeGlut_with_Code::Block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Computer Graphics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Classes A and E – Year 2017/2018</a:t>
            </a:r>
            <a:endParaRPr lang="id-ID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08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Information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r">
              <a:buNone/>
            </a:pPr>
            <a:r>
              <a:rPr lang="en-US" sz="3200" dirty="0" smtClean="0"/>
              <a:t>Assignments</a:t>
            </a:r>
            <a:r>
              <a:rPr lang="fr-FR" sz="3200" dirty="0" smtClean="0"/>
              <a:t>: 30%</a:t>
            </a:r>
          </a:p>
          <a:p>
            <a:pPr algn="r">
              <a:buNone/>
            </a:pPr>
            <a:r>
              <a:rPr lang="fr-FR" sz="3200" dirty="0" err="1" smtClean="0"/>
              <a:t>Mid</a:t>
            </a:r>
            <a:r>
              <a:rPr lang="fr-FR" sz="3200" dirty="0" smtClean="0"/>
              <a:t>-Exam: 30%</a:t>
            </a:r>
          </a:p>
          <a:p>
            <a:pPr algn="r">
              <a:buNone/>
            </a:pPr>
            <a:r>
              <a:rPr lang="fr-FR" sz="3200" dirty="0" smtClean="0"/>
              <a:t>Final Project: </a:t>
            </a:r>
            <a:r>
              <a:rPr lang="fr-FR" sz="3200" dirty="0"/>
              <a:t>4</a:t>
            </a:r>
            <a:r>
              <a:rPr lang="fr-FR" sz="3200" dirty="0" smtClean="0"/>
              <a:t>0%</a:t>
            </a:r>
          </a:p>
          <a:p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200" dirty="0" smtClean="0"/>
              <a:t>   </a:t>
            </a:r>
            <a:r>
              <a:rPr lang="id-ID" sz="3200" dirty="0" smtClean="0"/>
              <a:t>Individu</a:t>
            </a:r>
            <a:r>
              <a:rPr lang="en-US" sz="3200" dirty="0" smtClean="0"/>
              <a:t>ally</a:t>
            </a:r>
            <a:endParaRPr lang="id-ID" sz="3200" dirty="0" smtClean="0"/>
          </a:p>
          <a:p>
            <a:pPr>
              <a:buFont typeface="Wingdings" pitchFamily="2" charset="2"/>
              <a:buChar char="Ø"/>
            </a:pPr>
            <a:r>
              <a:rPr lang="en-US" sz="3200" dirty="0" smtClean="0"/>
              <a:t>   </a:t>
            </a:r>
            <a:r>
              <a:rPr lang="id-ID" sz="3200" dirty="0" smtClean="0"/>
              <a:t>Individu</a:t>
            </a:r>
            <a:r>
              <a:rPr lang="en-US" sz="3200" dirty="0" smtClean="0"/>
              <a:t>ally</a:t>
            </a:r>
            <a:endParaRPr lang="id-ID" sz="3200" dirty="0" smtClean="0"/>
          </a:p>
          <a:p>
            <a:pPr>
              <a:buFont typeface="Wingdings" pitchFamily="2" charset="2"/>
              <a:buChar char="Ø"/>
            </a:pPr>
            <a:r>
              <a:rPr lang="en-US" sz="3200" dirty="0" smtClean="0"/>
              <a:t>   A group of </a:t>
            </a:r>
            <a:r>
              <a:rPr lang="id-ID" sz="3200" dirty="0" smtClean="0"/>
              <a:t>3 – 4 </a:t>
            </a: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       students</a:t>
            </a:r>
            <a:endParaRPr lang="id-ID" sz="3200" dirty="0" smtClean="0"/>
          </a:p>
        </p:txBody>
      </p:sp>
    </p:spTree>
    <p:extLst>
      <p:ext uri="{BB962C8B-B14F-4D97-AF65-F5344CB8AC3E}">
        <p14:creationId xmlns:p14="http://schemas.microsoft.com/office/powerpoint/2010/main" val="415999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Introduction and Image Formation</a:t>
            </a:r>
            <a:endParaRPr lang="id-ID" dirty="0" smtClean="0"/>
          </a:p>
          <a:p>
            <a:r>
              <a:rPr lang="en-US" dirty="0" smtClean="0"/>
              <a:t>Models and Architectures</a:t>
            </a:r>
            <a:endParaRPr lang="id-ID" dirty="0" smtClean="0"/>
          </a:p>
          <a:p>
            <a:r>
              <a:rPr lang="en-US" dirty="0" smtClean="0"/>
              <a:t>Programming in OpenGL 1</a:t>
            </a:r>
            <a:r>
              <a:rPr lang="id-ID" dirty="0" smtClean="0"/>
              <a:t>-6</a:t>
            </a:r>
          </a:p>
          <a:p>
            <a:r>
              <a:rPr lang="id-ID" dirty="0" smtClean="0"/>
              <a:t>Input and Interaction</a:t>
            </a:r>
          </a:p>
          <a:p>
            <a:r>
              <a:rPr lang="id-ID" dirty="0" smtClean="0"/>
              <a:t>Working with Callbacks</a:t>
            </a:r>
          </a:p>
          <a:p>
            <a:r>
              <a:rPr lang="id-ID" dirty="0" smtClean="0"/>
              <a:t>Representation </a:t>
            </a:r>
          </a:p>
          <a:p>
            <a:r>
              <a:rPr lang="id-ID" dirty="0" smtClean="0"/>
              <a:t>Transformation</a:t>
            </a:r>
          </a:p>
          <a:p>
            <a:r>
              <a:rPr lang="id-ID" dirty="0" smtClean="0"/>
              <a:t>Computer Viewing</a:t>
            </a:r>
          </a:p>
          <a:p>
            <a:r>
              <a:rPr lang="id-ID" dirty="0" smtClean="0"/>
              <a:t>ETS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</a:t>
            </a:r>
            <a:r>
              <a:rPr lang="id-ID" dirty="0" smtClean="0"/>
              <a:t>hading I – II</a:t>
            </a:r>
          </a:p>
          <a:p>
            <a:r>
              <a:rPr lang="id-ID" dirty="0" smtClean="0"/>
              <a:t>Shading in OpenGL</a:t>
            </a:r>
          </a:p>
          <a:p>
            <a:r>
              <a:rPr lang="id-ID" dirty="0" smtClean="0"/>
              <a:t>Texture Mapping</a:t>
            </a:r>
          </a:p>
          <a:p>
            <a:r>
              <a:rPr lang="id-ID" dirty="0" smtClean="0"/>
              <a:t>Texture Mapping in OpenGL</a:t>
            </a:r>
          </a:p>
          <a:p>
            <a:r>
              <a:rPr lang="id-ID" dirty="0" smtClean="0"/>
              <a:t>Subdivision Surfaces</a:t>
            </a:r>
          </a:p>
          <a:p>
            <a:r>
              <a:rPr lang="id-ID" dirty="0" smtClean="0"/>
              <a:t>Animation Fundamentals</a:t>
            </a:r>
          </a:p>
          <a:p>
            <a:r>
              <a:rPr lang="id-ID" dirty="0" smtClean="0"/>
              <a:t>Skinning</a:t>
            </a:r>
          </a:p>
          <a:p>
            <a:r>
              <a:rPr lang="id-ID" dirty="0" smtClean="0"/>
              <a:t>Hierarchical Modeling</a:t>
            </a:r>
          </a:p>
          <a:p>
            <a:r>
              <a:rPr lang="id-ID" dirty="0" smtClean="0"/>
              <a:t>FP </a:t>
            </a:r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62500" lnSpcReduction="20000"/>
          </a:bodyPr>
          <a:lstStyle/>
          <a:p>
            <a:pPr defTabSz="1219170"/>
            <a:fld id="{8F82E0A0-C266-4798-8C8F-B9F91E9DA37E}" type="slidenum">
              <a:rPr lang="en-US">
                <a:latin typeface="Tw Cen MT"/>
              </a:rPr>
              <a:pPr defTabSz="1219170"/>
              <a:t>11</a:t>
            </a:fld>
            <a:endParaRPr lang="en-US">
              <a:latin typeface="Tw Cen M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d-ID" dirty="0" smtClean="0"/>
              <a:t>Week 1 - 8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id-ID" dirty="0" smtClean="0"/>
              <a:t>Week 9 - 16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94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Some Works by Previous Students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32500" lnSpcReduction="20000"/>
          </a:bodyPr>
          <a:lstStyle/>
          <a:p>
            <a:pPr algn="ctr"/>
            <a:fld id="{8F82E0A0-C266-4798-8C8F-B9F91E9DA37E}" type="slidenum">
              <a:rPr lang="en-US" sz="3733"/>
              <a:pPr algn="ctr"/>
              <a:t>12</a:t>
            </a:fld>
            <a:endParaRPr lang="en-US" sz="3733" dirty="0"/>
          </a:p>
        </p:txBody>
      </p:sp>
      <p:pic>
        <p:nvPicPr>
          <p:cNvPr id="11" name="Picture 10" descr="D:\My_project\Semester 5\Grafika Komputer (C)\Tugas\FP_1_057_066_105\GRAFKOM 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31" y="1988840"/>
            <a:ext cx="3168352" cy="422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l="32211" t="7292" r="32650" b="7292"/>
          <a:stretch>
            <a:fillRect/>
          </a:stretch>
        </p:blipFill>
        <p:spPr bwMode="auto">
          <a:xfrm>
            <a:off x="7344139" y="1892830"/>
            <a:ext cx="3091076" cy="4224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884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Some Works by Previous Students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32500" lnSpcReduction="20000"/>
          </a:bodyPr>
          <a:lstStyle/>
          <a:p>
            <a:pPr algn="ctr"/>
            <a:fld id="{8F82E0A0-C266-4798-8C8F-B9F91E9DA37E}" type="slidenum">
              <a:rPr lang="en-US" sz="3733"/>
              <a:pPr algn="ctr"/>
              <a:t>13</a:t>
            </a:fld>
            <a:endParaRPr lang="en-US" sz="3733" dirty="0"/>
          </a:p>
        </p:txBody>
      </p:sp>
      <p:pic>
        <p:nvPicPr>
          <p:cNvPr id="10" name="Picture 9" descr="H:\100KM580\100_3822.JPG"/>
          <p:cNvPicPr/>
          <p:nvPr/>
        </p:nvPicPr>
        <p:blipFill>
          <a:blip r:embed="rId2" cstate="print"/>
          <a:srcRect l="3237" r="24145"/>
          <a:stretch>
            <a:fillRect/>
          </a:stretch>
        </p:blipFill>
        <p:spPr bwMode="auto">
          <a:xfrm>
            <a:off x="1583499" y="1892829"/>
            <a:ext cx="3552395" cy="41284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63000"/>
              </a:srgbClr>
            </a:outerShdw>
          </a:effec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64086" y="1796820"/>
            <a:ext cx="4512501" cy="49009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655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Some Works by Previous Students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32500" lnSpcReduction="20000"/>
          </a:bodyPr>
          <a:lstStyle/>
          <a:p>
            <a:pPr algn="ctr"/>
            <a:fld id="{8F82E0A0-C266-4798-8C8F-B9F91E9DA37E}" type="slidenum">
              <a:rPr lang="en-US" sz="3733"/>
              <a:pPr algn="ctr"/>
              <a:t>14</a:t>
            </a:fld>
            <a:endParaRPr lang="en-US" sz="3733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50" y="1988842"/>
            <a:ext cx="5192324" cy="345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958" y="1988840"/>
            <a:ext cx="6313709" cy="3552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604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Some Works by Previous Students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32500" lnSpcReduction="20000"/>
          </a:bodyPr>
          <a:lstStyle/>
          <a:p>
            <a:pPr algn="ctr"/>
            <a:fld id="{8F82E0A0-C266-4798-8C8F-B9F91E9DA37E}" type="slidenum">
              <a:rPr lang="en-US" sz="3733"/>
              <a:pPr algn="ctr"/>
              <a:t>15</a:t>
            </a:fld>
            <a:endParaRPr lang="en-US" sz="3733" dirty="0"/>
          </a:p>
        </p:txBody>
      </p:sp>
      <p:pic>
        <p:nvPicPr>
          <p:cNvPr id="10" name="Picture 9" descr="E:\Kuliah\Semester V\Grafkom\Tugas_Grafkom_C_FP_Bagian1\Indoor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67" y="1988840"/>
            <a:ext cx="4571527" cy="3656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75" y="1796819"/>
            <a:ext cx="4128459" cy="2400267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75" y="4457733"/>
            <a:ext cx="4128459" cy="240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Some Works by Previous Students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32500" lnSpcReduction="20000"/>
          </a:bodyPr>
          <a:lstStyle/>
          <a:p>
            <a:pPr algn="ctr"/>
            <a:fld id="{8F82E0A0-C266-4798-8C8F-B9F91E9DA37E}" type="slidenum">
              <a:rPr lang="en-US" sz="3733"/>
              <a:pPr algn="ctr"/>
              <a:t>16</a:t>
            </a:fld>
            <a:endParaRPr lang="en-US" sz="3733" dirty="0"/>
          </a:p>
        </p:txBody>
      </p:sp>
      <p:pic>
        <p:nvPicPr>
          <p:cNvPr id="11" name="Content Placeholder 3" descr="IMG_1055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7488" y="1796819"/>
            <a:ext cx="4196096" cy="4773844"/>
          </a:xfrm>
          <a:prstGeom prst="rect">
            <a:avLst/>
          </a:prstGeom>
        </p:spPr>
      </p:pic>
      <p:pic>
        <p:nvPicPr>
          <p:cNvPr id="12" name="Content Placeholder 3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3979" y="1988840"/>
            <a:ext cx="5999989" cy="412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4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Some Works by Previous Students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32500" lnSpcReduction="20000"/>
          </a:bodyPr>
          <a:lstStyle/>
          <a:p>
            <a:pPr algn="ctr"/>
            <a:fld id="{8F82E0A0-C266-4798-8C8F-B9F91E9DA37E}" type="slidenum">
              <a:rPr lang="en-US" sz="3733"/>
              <a:pPr algn="ctr"/>
              <a:t>17</a:t>
            </a:fld>
            <a:endParaRPr lang="en-US" sz="3733" dirty="0"/>
          </a:p>
        </p:txBody>
      </p:sp>
      <p:pic>
        <p:nvPicPr>
          <p:cNvPr id="10" name="Picture 2" descr="H:\DataVaults\MateriKuliah\Grafkom\FP\2012-a12-19_23203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384" y="1892829"/>
            <a:ext cx="5150592" cy="403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H:\DataVaults\MateriKuliah\Grafkom\FP\IMG_20121114_094808_t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92829"/>
            <a:ext cx="5386240" cy="403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7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Some Works by Previous Students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32500" lnSpcReduction="20000"/>
          </a:bodyPr>
          <a:lstStyle/>
          <a:p>
            <a:pPr algn="ctr"/>
            <a:fld id="{8F82E0A0-C266-4798-8C8F-B9F91E9DA37E}" type="slidenum">
              <a:rPr lang="en-US" sz="3733"/>
              <a:pPr algn="ctr"/>
              <a:t>18</a:t>
            </a:fld>
            <a:endParaRPr lang="en-US" sz="3733" dirty="0"/>
          </a:p>
        </p:txBody>
      </p:sp>
      <p:pic>
        <p:nvPicPr>
          <p:cNvPr id="11" name="Picture 3" descr="C:\Users\Muh Hanif Budiarto\Desktop\jpegni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10" y="1796819"/>
            <a:ext cx="3681612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086" y="1796820"/>
            <a:ext cx="3476631" cy="480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52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>
          <a:solidFill>
            <a:schemeClr val="bg1">
              <a:lumMod val="75000"/>
              <a:lumOff val="25000"/>
            </a:schemeClr>
          </a:solidFill>
        </p:spPr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smtClean="0"/>
              <a:t>Week 1: </a:t>
            </a:r>
            <a:r>
              <a:rPr lang="en-US" dirty="0" smtClean="0"/>
              <a:t>Introduction and Image Formation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algn="ctr"/>
            <a:fld id="{8F82E0A0-C266-4798-8C8F-B9F91E9DA37E}" type="slidenum">
              <a:rPr lang="en-US"/>
              <a:pPr algn="ctr"/>
              <a:t>19</a:t>
            </a:fld>
            <a:endParaRPr lang="en-US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574" y="260649"/>
            <a:ext cx="7751321" cy="4224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039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Information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dirty="0"/>
              <a:t>Anny Yuniarti, S.Kom, </a:t>
            </a:r>
            <a:r>
              <a:rPr lang="id-ID" dirty="0" smtClean="0"/>
              <a:t>M.Comp.Sc</a:t>
            </a:r>
            <a:endParaRPr lang="en-US" dirty="0" smtClean="0"/>
          </a:p>
          <a:p>
            <a:pPr lvl="1"/>
            <a:r>
              <a:rPr lang="en-US" dirty="0" smtClean="0"/>
              <a:t>S1: </a:t>
            </a:r>
            <a:r>
              <a:rPr lang="en-US" dirty="0" err="1" smtClean="0"/>
              <a:t>Teknik</a:t>
            </a:r>
            <a:r>
              <a:rPr lang="en-US" dirty="0" smtClean="0"/>
              <a:t> </a:t>
            </a:r>
            <a:r>
              <a:rPr lang="en-US" dirty="0" err="1" smtClean="0"/>
              <a:t>Informatika</a:t>
            </a:r>
            <a:r>
              <a:rPr lang="en-US" dirty="0" smtClean="0"/>
              <a:t> ITS (1999-2003)</a:t>
            </a:r>
          </a:p>
          <a:p>
            <a:pPr lvl="1"/>
            <a:r>
              <a:rPr lang="en-US" dirty="0" smtClean="0"/>
              <a:t>S2: The University of </a:t>
            </a:r>
            <a:r>
              <a:rPr lang="en-US" dirty="0"/>
              <a:t>W</a:t>
            </a:r>
            <a:r>
              <a:rPr lang="en-US" dirty="0" smtClean="0"/>
              <a:t>estern Australia (2006-2008)</a:t>
            </a:r>
            <a:endParaRPr lang="id-ID" dirty="0"/>
          </a:p>
          <a:p>
            <a:r>
              <a:rPr lang="id-ID" dirty="0"/>
              <a:t>Email: anny@if.its.ac.id</a:t>
            </a:r>
          </a:p>
          <a:p>
            <a:r>
              <a:rPr lang="id-ID" dirty="0"/>
              <a:t>Office: Room IF </a:t>
            </a:r>
            <a:r>
              <a:rPr lang="id-ID" dirty="0" smtClean="0"/>
              <a:t>229</a:t>
            </a:r>
            <a:r>
              <a:rPr lang="en-US" dirty="0" smtClean="0"/>
              <a:t> / DPTSI (3</a:t>
            </a:r>
            <a:r>
              <a:rPr lang="en-US" baseline="30000" dirty="0" smtClean="0"/>
              <a:t>rd</a:t>
            </a:r>
            <a:r>
              <a:rPr lang="en-US" dirty="0" smtClean="0"/>
              <a:t> Floor, Research Centre ITS) </a:t>
            </a:r>
            <a:endParaRPr lang="id-ID" dirty="0"/>
          </a:p>
          <a:p>
            <a:r>
              <a:rPr lang="en-US" dirty="0" smtClean="0"/>
              <a:t>Currently is also a Head of IS Development in DPTSI ITS</a:t>
            </a:r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244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</a:p>
        </p:txBody>
      </p:sp>
      <p:sp>
        <p:nvSpPr>
          <p:cNvPr id="1638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Angel: Interactive Computer Graphics6E © Addison-Wesley 2012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32500" lnSpcReduction="20000"/>
          </a:bodyPr>
          <a:lstStyle/>
          <a:p>
            <a:pPr lvl="1"/>
            <a:fld id="{451FD69C-964B-4DC4-B6F1-B75D3DE38EE4}" type="slidenum">
              <a:rPr lang="es-ES"/>
              <a:pPr lvl="1"/>
              <a:t>20</a:t>
            </a:fld>
            <a:endParaRPr lang="es-ES"/>
          </a:p>
        </p:txBody>
      </p:sp>
      <p:sp>
        <p:nvSpPr>
          <p:cNvPr id="16389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Fundamental imaging notions</a:t>
            </a:r>
          </a:p>
          <a:p>
            <a:r>
              <a:rPr lang="en-US" smtClean="0"/>
              <a:t>Physical basis for image formation</a:t>
            </a:r>
          </a:p>
          <a:p>
            <a:pPr lvl="1"/>
            <a:r>
              <a:rPr lang="en-US" smtClean="0"/>
              <a:t>Light</a:t>
            </a:r>
          </a:p>
          <a:p>
            <a:pPr lvl="1"/>
            <a:r>
              <a:rPr lang="en-US" smtClean="0"/>
              <a:t>Color</a:t>
            </a:r>
          </a:p>
          <a:p>
            <a:pPr lvl="1"/>
            <a:r>
              <a:rPr lang="en-US" smtClean="0"/>
              <a:t>Perception</a:t>
            </a:r>
          </a:p>
          <a:p>
            <a:r>
              <a:rPr lang="en-US" smtClean="0"/>
              <a:t>Synthetic camera model</a:t>
            </a:r>
          </a:p>
          <a:p>
            <a:r>
              <a:rPr lang="en-US" smtClean="0"/>
              <a:t>Other models</a:t>
            </a:r>
          </a:p>
        </p:txBody>
      </p:sp>
    </p:spTree>
    <p:extLst>
      <p:ext uri="{BB962C8B-B14F-4D97-AF65-F5344CB8AC3E}">
        <p14:creationId xmlns:p14="http://schemas.microsoft.com/office/powerpoint/2010/main" val="365706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Image Formation</a:t>
            </a:r>
          </a:p>
        </p:txBody>
      </p:sp>
      <p:sp>
        <p:nvSpPr>
          <p:cNvPr id="1741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Angel: Interactive Computer Graphics6E © Addison-Wesley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32500" lnSpcReduction="20000"/>
          </a:bodyPr>
          <a:lstStyle/>
          <a:p>
            <a:pPr lvl="1"/>
            <a:fld id="{F79D8AE0-CDBE-415D-BB97-1AF39D6C75FD}" type="slidenum">
              <a:rPr lang="es-ES"/>
              <a:pPr lvl="1"/>
              <a:t>21</a:t>
            </a:fld>
            <a:endParaRPr lang="es-ES"/>
          </a:p>
        </p:txBody>
      </p:sp>
      <p:sp>
        <p:nvSpPr>
          <p:cNvPr id="17413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computer graphics, we form images which are generally two dimensional using a process analogous to how images are formed by physical imaging systems</a:t>
            </a:r>
          </a:p>
          <a:p>
            <a:pPr lvl="1"/>
            <a:r>
              <a:rPr lang="en-US" dirty="0" smtClean="0"/>
              <a:t>Cameras</a:t>
            </a:r>
          </a:p>
          <a:p>
            <a:pPr lvl="1"/>
            <a:r>
              <a:rPr lang="en-US" dirty="0" smtClean="0"/>
              <a:t>Microscopes</a:t>
            </a:r>
          </a:p>
          <a:p>
            <a:pPr lvl="1"/>
            <a:r>
              <a:rPr lang="en-US" dirty="0" smtClean="0"/>
              <a:t>Telescopes</a:t>
            </a:r>
          </a:p>
          <a:p>
            <a:pPr lvl="1"/>
            <a:r>
              <a:rPr lang="en-US" dirty="0" smtClean="0"/>
              <a:t>Human visual system</a:t>
            </a:r>
          </a:p>
        </p:txBody>
      </p:sp>
    </p:spTree>
    <p:extLst>
      <p:ext uri="{BB962C8B-B14F-4D97-AF65-F5344CB8AC3E}">
        <p14:creationId xmlns:p14="http://schemas.microsoft.com/office/powerpoint/2010/main" val="371515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Elements of Image Formation</a:t>
            </a:r>
          </a:p>
        </p:txBody>
      </p:sp>
      <p:sp>
        <p:nvSpPr>
          <p:cNvPr id="1843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Angel: Interactive Computer Graphics6E © Addison-Wesley 2012</a:t>
            </a: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32500" lnSpcReduction="20000"/>
          </a:bodyPr>
          <a:lstStyle/>
          <a:p>
            <a:pPr lvl="1"/>
            <a:fld id="{3AC40448-E364-4542-8CCD-6A023BD18953}" type="slidenum">
              <a:rPr lang="es-ES"/>
              <a:pPr lvl="1"/>
              <a:t>22</a:t>
            </a:fld>
            <a:endParaRPr lang="es-ES"/>
          </a:p>
        </p:txBody>
      </p:sp>
      <p:sp>
        <p:nvSpPr>
          <p:cNvPr id="18437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Objects</a:t>
            </a:r>
          </a:p>
          <a:p>
            <a:r>
              <a:rPr lang="en-US" smtClean="0"/>
              <a:t>Viewer</a:t>
            </a:r>
          </a:p>
          <a:p>
            <a:r>
              <a:rPr lang="en-US" smtClean="0"/>
              <a:t>Light source(s)</a:t>
            </a:r>
          </a:p>
          <a:p>
            <a:endParaRPr lang="en-US" smtClean="0"/>
          </a:p>
          <a:p>
            <a:r>
              <a:rPr lang="en-US" smtClean="0"/>
              <a:t>Attributes that govern how light interacts with the materials in the scene</a:t>
            </a:r>
          </a:p>
          <a:p>
            <a:r>
              <a:rPr lang="en-US" smtClean="0"/>
              <a:t>Note the independence of the objects, the viewer, and the light source(s)</a:t>
            </a:r>
          </a:p>
        </p:txBody>
      </p:sp>
      <p:pic>
        <p:nvPicPr>
          <p:cNvPr id="18438" name="Picture 5" descr="ftp://ftp.cs.unm.edu/pub/angel/BOOK/SECOND_EDITION/FIGURES/JPEG/an01f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45032" y="1502403"/>
            <a:ext cx="3295651" cy="2406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227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Light</a:t>
            </a:r>
          </a:p>
        </p:txBody>
      </p:sp>
      <p:sp>
        <p:nvSpPr>
          <p:cNvPr id="1945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Angel: Interactive Computer Graphics6E © Addison-Wesley 2012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32500" lnSpcReduction="20000"/>
          </a:bodyPr>
          <a:lstStyle/>
          <a:p>
            <a:pPr lvl="1"/>
            <a:fld id="{E0C6C4E3-2D65-4E12-A577-570816523EA9}" type="slidenum">
              <a:rPr lang="es-ES"/>
              <a:pPr lvl="1"/>
              <a:t>23</a:t>
            </a:fld>
            <a:endParaRPr lang="es-ES"/>
          </a:p>
        </p:txBody>
      </p:sp>
      <p:sp>
        <p:nvSpPr>
          <p:cNvPr id="19461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smtClean="0"/>
              <a:t>Light</a:t>
            </a:r>
            <a:r>
              <a:rPr lang="en-US" smtClean="0"/>
              <a:t> is the part of the electromagnetic spectrum that causes a reaction in our visual systems</a:t>
            </a:r>
          </a:p>
          <a:p>
            <a:endParaRPr lang="en-US" smtClean="0"/>
          </a:p>
          <a:p>
            <a:r>
              <a:rPr lang="en-US" smtClean="0"/>
              <a:t>Generally these are wavelengths in the range of about 350-750 nm (nanometers)</a:t>
            </a:r>
          </a:p>
          <a:p>
            <a:endParaRPr lang="en-US" smtClean="0"/>
          </a:p>
          <a:p>
            <a:r>
              <a:rPr lang="en-US" smtClean="0"/>
              <a:t>Long wavelengths appear as reds and short wavelengths as blues</a:t>
            </a:r>
          </a:p>
        </p:txBody>
      </p:sp>
    </p:spTree>
    <p:extLst>
      <p:ext uri="{BB962C8B-B14F-4D97-AF65-F5344CB8AC3E}">
        <p14:creationId xmlns:p14="http://schemas.microsoft.com/office/powerpoint/2010/main" val="121707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Tracing and Geometric Optics</a:t>
            </a:r>
          </a:p>
        </p:txBody>
      </p:sp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Angel: Interactive Computer Graphics6E © Addison-Wesley 2012</a:t>
            </a: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32500" lnSpcReduction="20000"/>
          </a:bodyPr>
          <a:lstStyle/>
          <a:p>
            <a:pPr lvl="1"/>
            <a:fld id="{F689B526-9B8A-4CB4-A398-6C6626703673}" type="slidenum">
              <a:rPr lang="es-ES"/>
              <a:pPr lvl="1"/>
              <a:t>24</a:t>
            </a:fld>
            <a:endParaRPr lang="es-ES"/>
          </a:p>
        </p:txBody>
      </p:sp>
      <p:sp>
        <p:nvSpPr>
          <p:cNvPr id="20486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>
              <a:buFontTx/>
              <a:buNone/>
            </a:pPr>
            <a:r>
              <a:rPr lang="en-US" dirty="0" smtClean="0"/>
              <a:t>One way to form an image is to</a:t>
            </a:r>
          </a:p>
          <a:p>
            <a:pPr>
              <a:buFontTx/>
              <a:buNone/>
            </a:pPr>
            <a:r>
              <a:rPr lang="en-US" dirty="0" smtClean="0"/>
              <a:t>follow rays of light from a</a:t>
            </a:r>
          </a:p>
          <a:p>
            <a:pPr>
              <a:buFontTx/>
              <a:buNone/>
            </a:pPr>
            <a:r>
              <a:rPr lang="en-US" dirty="0" smtClean="0"/>
              <a:t>point source finding which</a:t>
            </a:r>
          </a:p>
          <a:p>
            <a:pPr>
              <a:buFontTx/>
              <a:buNone/>
            </a:pPr>
            <a:r>
              <a:rPr lang="en-US" dirty="0" smtClean="0"/>
              <a:t>rays enter the lens of the</a:t>
            </a:r>
          </a:p>
          <a:p>
            <a:pPr>
              <a:buFontTx/>
              <a:buNone/>
            </a:pPr>
            <a:r>
              <a:rPr lang="en-US" dirty="0" smtClean="0"/>
              <a:t>camera. However, each </a:t>
            </a:r>
          </a:p>
          <a:p>
            <a:pPr>
              <a:buFontTx/>
              <a:buNone/>
            </a:pPr>
            <a:r>
              <a:rPr lang="en-US" dirty="0" smtClean="0"/>
              <a:t>ray of light may have </a:t>
            </a:r>
          </a:p>
          <a:p>
            <a:pPr>
              <a:buFontTx/>
              <a:buNone/>
            </a:pPr>
            <a:r>
              <a:rPr lang="en-US" dirty="0" smtClean="0"/>
              <a:t>multiple interactions with objects</a:t>
            </a:r>
          </a:p>
          <a:p>
            <a:pPr>
              <a:buFontTx/>
              <a:buNone/>
            </a:pPr>
            <a:r>
              <a:rPr lang="en-US" dirty="0" smtClean="0"/>
              <a:t>before being absorbed or going to infinity.</a:t>
            </a:r>
          </a:p>
        </p:txBody>
      </p:sp>
      <p:pic>
        <p:nvPicPr>
          <p:cNvPr id="20484" name="Picture 5" descr="an01f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61349" y="1905002"/>
            <a:ext cx="3930651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1668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Luminance and Color Images</a:t>
            </a:r>
          </a:p>
        </p:txBody>
      </p:sp>
      <p:sp>
        <p:nvSpPr>
          <p:cNvPr id="2150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Angel: Interactive Computer Graphics6E © Addison-Wesley 2012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32500" lnSpcReduction="20000"/>
          </a:bodyPr>
          <a:lstStyle/>
          <a:p>
            <a:pPr lvl="1"/>
            <a:fld id="{CB1BDEB4-4463-4A30-9940-404B57BAEFBC}" type="slidenum">
              <a:rPr lang="es-ES"/>
              <a:pPr lvl="1"/>
              <a:t>25</a:t>
            </a:fld>
            <a:endParaRPr lang="es-ES"/>
          </a:p>
        </p:txBody>
      </p:sp>
      <p:sp>
        <p:nvSpPr>
          <p:cNvPr id="21509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mtClean="0"/>
              <a:t>Luminance Image</a:t>
            </a:r>
          </a:p>
          <a:p>
            <a:pPr lvl="1"/>
            <a:r>
              <a:rPr lang="en-US" smtClean="0"/>
              <a:t>Monochromatic </a:t>
            </a:r>
          </a:p>
          <a:p>
            <a:pPr lvl="1"/>
            <a:r>
              <a:rPr lang="en-US" smtClean="0"/>
              <a:t>Values are gray levels</a:t>
            </a:r>
          </a:p>
          <a:p>
            <a:pPr lvl="1"/>
            <a:r>
              <a:rPr lang="en-US" smtClean="0"/>
              <a:t>Analogous to working with black and white film or television</a:t>
            </a:r>
          </a:p>
          <a:p>
            <a:endParaRPr lang="en-US" smtClean="0"/>
          </a:p>
          <a:p>
            <a:r>
              <a:rPr lang="en-US" smtClean="0"/>
              <a:t>Color Image</a:t>
            </a:r>
          </a:p>
          <a:p>
            <a:pPr lvl="1"/>
            <a:r>
              <a:rPr lang="en-US" smtClean="0"/>
              <a:t>Has perceptional attributes of hue, saturation, and lightness</a:t>
            </a:r>
          </a:p>
          <a:p>
            <a:pPr lvl="1"/>
            <a:r>
              <a:rPr lang="en-US" smtClean="0"/>
              <a:t>Do we have to match every frequency in visible spectrum? No!</a:t>
            </a:r>
          </a:p>
        </p:txBody>
      </p:sp>
    </p:spTree>
    <p:extLst>
      <p:ext uri="{BB962C8B-B14F-4D97-AF65-F5344CB8AC3E}">
        <p14:creationId xmlns:p14="http://schemas.microsoft.com/office/powerpoint/2010/main" val="186567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Three-Color Theory</a:t>
            </a:r>
          </a:p>
        </p:txBody>
      </p:sp>
      <p:sp>
        <p:nvSpPr>
          <p:cNvPr id="2253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Angel: Interactive Computer Graphics6E © Addison-Wesley 2012</a:t>
            </a: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32500" lnSpcReduction="20000"/>
          </a:bodyPr>
          <a:lstStyle/>
          <a:p>
            <a:pPr lvl="1"/>
            <a:fld id="{5EC7253F-E2C5-48AD-B492-EE3BBB775AE5}" type="slidenum">
              <a:rPr lang="es-ES"/>
              <a:pPr lvl="1"/>
              <a:t>26</a:t>
            </a:fld>
            <a:endParaRPr lang="es-ES"/>
          </a:p>
        </p:txBody>
      </p:sp>
      <p:sp>
        <p:nvSpPr>
          <p:cNvPr id="22534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mtClean="0"/>
              <a:t>Human visual system has two types of sensors</a:t>
            </a:r>
          </a:p>
          <a:p>
            <a:pPr lvl="1"/>
            <a:r>
              <a:rPr lang="en-US" smtClean="0"/>
              <a:t>Rods: monochromatic, night vision</a:t>
            </a:r>
          </a:p>
          <a:p>
            <a:pPr lvl="1"/>
            <a:r>
              <a:rPr lang="en-US" smtClean="0"/>
              <a:t>Cones</a:t>
            </a:r>
          </a:p>
          <a:p>
            <a:pPr lvl="2"/>
            <a:r>
              <a:rPr lang="en-US" smtClean="0"/>
              <a:t>Color sensitive</a:t>
            </a:r>
          </a:p>
          <a:p>
            <a:pPr lvl="2"/>
            <a:r>
              <a:rPr lang="en-US" smtClean="0"/>
              <a:t>Three types of cones</a:t>
            </a:r>
          </a:p>
          <a:p>
            <a:pPr lvl="2"/>
            <a:r>
              <a:rPr lang="en-US" smtClean="0"/>
              <a:t>Only three values (the </a:t>
            </a:r>
            <a:r>
              <a:rPr lang="en-US" i="1" smtClean="0"/>
              <a:t>tristimulus</a:t>
            </a:r>
            <a:r>
              <a:rPr lang="en-US" smtClean="0"/>
              <a:t> </a:t>
            </a:r>
          </a:p>
          <a:p>
            <a:pPr lvl="2">
              <a:buFontTx/>
              <a:buNone/>
            </a:pPr>
            <a:r>
              <a:rPr lang="en-US" smtClean="0"/>
              <a:t>values) are sent to the brain</a:t>
            </a:r>
          </a:p>
          <a:p>
            <a:endParaRPr lang="en-US" smtClean="0"/>
          </a:p>
          <a:p>
            <a:r>
              <a:rPr lang="en-US" smtClean="0"/>
              <a:t>Need only match these three values</a:t>
            </a:r>
          </a:p>
          <a:p>
            <a:pPr lvl="1"/>
            <a:r>
              <a:rPr lang="en-US" smtClean="0"/>
              <a:t>Need only three </a:t>
            </a:r>
            <a:r>
              <a:rPr lang="en-US" i="1" smtClean="0"/>
              <a:t>primary</a:t>
            </a:r>
            <a:r>
              <a:rPr lang="en-US" smtClean="0"/>
              <a:t> colors</a:t>
            </a:r>
          </a:p>
        </p:txBody>
      </p:sp>
      <p:pic>
        <p:nvPicPr>
          <p:cNvPr id="22532" name="Picture 5" descr="ftp://ftp.cs.unm.edu/pub/angel/BOOK/SECOND_EDITION/FIGURES/JPEG/an01f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29600" y="2743200"/>
            <a:ext cx="3276600" cy="1974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402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Shadow Mask CRT</a:t>
            </a:r>
          </a:p>
        </p:txBody>
      </p:sp>
      <p:sp>
        <p:nvSpPr>
          <p:cNvPr id="2355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Angel: Interactive Computer Graphics6E © Addison-Wesley 2012</a:t>
            </a: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32500" lnSpcReduction="20000"/>
          </a:bodyPr>
          <a:lstStyle/>
          <a:p>
            <a:pPr lvl="1"/>
            <a:fld id="{1934F557-A817-4176-8D45-CA2AB9BD48E6}" type="slidenum">
              <a:rPr lang="es-ES"/>
              <a:pPr lvl="1"/>
              <a:t>27</a:t>
            </a:fld>
            <a:endParaRPr lang="es-E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8" name="Picture 1029" descr="ftp://ftp.cs.unm.edu/pub/angel/BOOK/SECOND_EDITION/FIGURES/JPEG/an01f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5200" y="2073275"/>
            <a:ext cx="8026400" cy="357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43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Additive and Subtractive Color</a:t>
            </a:r>
          </a:p>
        </p:txBody>
      </p:sp>
      <p:sp>
        <p:nvSpPr>
          <p:cNvPr id="2457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Angel: Interactive Computer Graphics6E © Addison-Wesley 2012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32500" lnSpcReduction="20000"/>
          </a:bodyPr>
          <a:lstStyle/>
          <a:p>
            <a:pPr lvl="1"/>
            <a:fld id="{FBEF4454-CC0E-4976-B691-7A3D79FBCBF9}" type="slidenum">
              <a:rPr lang="es-ES"/>
              <a:pPr lvl="1"/>
              <a:t>28</a:t>
            </a:fld>
            <a:endParaRPr lang="es-ES"/>
          </a:p>
        </p:txBody>
      </p:sp>
      <p:sp>
        <p:nvSpPr>
          <p:cNvPr id="24581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smtClean="0"/>
              <a:t>Additive color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Form a color by adding amounts of three primaries</a:t>
            </a:r>
          </a:p>
          <a:p>
            <a:pPr lvl="2">
              <a:lnSpc>
                <a:spcPct val="90000"/>
              </a:lnSpc>
            </a:pPr>
            <a:r>
              <a:rPr lang="en-US" smtClean="0"/>
              <a:t>CRTs, projection systems, positive film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Primaries are Red (R), Green (G), Blue (B)</a:t>
            </a:r>
          </a:p>
          <a:p>
            <a:pPr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</a:pPr>
            <a:r>
              <a:rPr lang="en-US" smtClean="0"/>
              <a:t>Subtractive color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Form a color by filtering white light with cyan (C), Magenta (M), and Yellow (Y) filters</a:t>
            </a:r>
          </a:p>
          <a:p>
            <a:pPr lvl="2">
              <a:lnSpc>
                <a:spcPct val="90000"/>
              </a:lnSpc>
            </a:pPr>
            <a:r>
              <a:rPr lang="en-US" smtClean="0"/>
              <a:t>Light-material interactions</a:t>
            </a:r>
          </a:p>
          <a:p>
            <a:pPr lvl="2">
              <a:lnSpc>
                <a:spcPct val="90000"/>
              </a:lnSpc>
            </a:pPr>
            <a:r>
              <a:rPr lang="en-US" smtClean="0"/>
              <a:t>Printing</a:t>
            </a:r>
          </a:p>
          <a:p>
            <a:pPr lvl="2">
              <a:lnSpc>
                <a:spcPct val="90000"/>
              </a:lnSpc>
            </a:pPr>
            <a:r>
              <a:rPr lang="en-US" smtClean="0"/>
              <a:t>Negative film</a:t>
            </a:r>
          </a:p>
        </p:txBody>
      </p:sp>
    </p:spTree>
    <p:extLst>
      <p:ext uri="{BB962C8B-B14F-4D97-AF65-F5344CB8AC3E}">
        <p14:creationId xmlns:p14="http://schemas.microsoft.com/office/powerpoint/2010/main" val="30283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Pinhole Camera</a:t>
            </a:r>
          </a:p>
        </p:txBody>
      </p:sp>
      <p:sp>
        <p:nvSpPr>
          <p:cNvPr id="2560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Angel: Interactive Computer Graphics6E © Addison-Wesley 2012</a:t>
            </a:r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32500" lnSpcReduction="20000"/>
          </a:bodyPr>
          <a:lstStyle/>
          <a:p>
            <a:pPr lvl="1"/>
            <a:fld id="{CE78491C-85F0-4E58-B9E0-58CFFD17EF0D}" type="slidenum">
              <a:rPr lang="es-ES"/>
              <a:pPr lvl="1"/>
              <a:t>29</a:t>
            </a:fld>
            <a:endParaRPr lang="es-E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5" name="Picture 5" descr="ftp://ftp.cs.unm.edu/pub/angel/BOOK/SECOND_EDITION/FIGURES/JPEG/an01f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2" y="1777040"/>
            <a:ext cx="5405967" cy="213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2032000" y="4648201"/>
            <a:ext cx="1584088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spAutoFit/>
          </a:bodyPr>
          <a:lstStyle/>
          <a:p>
            <a:r>
              <a:rPr lang="en-US" sz="2400" i="1"/>
              <a:t>x</a:t>
            </a:r>
            <a:r>
              <a:rPr lang="en-US" sz="2400" i="1" baseline="-25000"/>
              <a:t>p</a:t>
            </a:r>
            <a:r>
              <a:rPr lang="en-US" sz="2400" i="1"/>
              <a:t>= -x/z/d</a:t>
            </a:r>
          </a:p>
        </p:txBody>
      </p:sp>
      <p:sp>
        <p:nvSpPr>
          <p:cNvPr id="25607" name="Text Box 9"/>
          <p:cNvSpPr txBox="1">
            <a:spLocks noChangeArrowheads="1"/>
          </p:cNvSpPr>
          <p:nvPr/>
        </p:nvSpPr>
        <p:spPr bwMode="auto">
          <a:xfrm>
            <a:off x="4470400" y="4648201"/>
            <a:ext cx="1545616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spAutoFit/>
          </a:bodyPr>
          <a:lstStyle/>
          <a:p>
            <a:r>
              <a:rPr lang="en-US" sz="2400" i="1"/>
              <a:t>y</a:t>
            </a:r>
            <a:r>
              <a:rPr lang="en-US" sz="2400" i="1" baseline="-25000"/>
              <a:t>p</a:t>
            </a:r>
            <a:r>
              <a:rPr lang="en-US" sz="2400" i="1"/>
              <a:t>= -y/z/d</a:t>
            </a:r>
          </a:p>
        </p:txBody>
      </p:sp>
      <p:sp>
        <p:nvSpPr>
          <p:cNvPr id="25608" name="Text Box 11"/>
          <p:cNvSpPr txBox="1">
            <a:spLocks noChangeArrowheads="1"/>
          </p:cNvSpPr>
          <p:nvPr/>
        </p:nvSpPr>
        <p:spPr bwMode="auto">
          <a:xfrm>
            <a:off x="1117601" y="4038601"/>
            <a:ext cx="6632713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spAutoFit/>
          </a:bodyPr>
          <a:lstStyle/>
          <a:p>
            <a:r>
              <a:rPr lang="en-US" sz="2400"/>
              <a:t>Use trigonometry to find projection of point at (x,y,z)</a:t>
            </a:r>
          </a:p>
        </p:txBody>
      </p:sp>
      <p:sp>
        <p:nvSpPr>
          <p:cNvPr id="25609" name="Text Box 12"/>
          <p:cNvSpPr txBox="1">
            <a:spLocks noChangeArrowheads="1"/>
          </p:cNvSpPr>
          <p:nvPr/>
        </p:nvSpPr>
        <p:spPr bwMode="auto">
          <a:xfrm>
            <a:off x="1422401" y="5486401"/>
            <a:ext cx="5322098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spAutoFit/>
          </a:bodyPr>
          <a:lstStyle/>
          <a:p>
            <a:r>
              <a:rPr lang="en-US" sz="2400"/>
              <a:t>These are equations of simple perspective</a:t>
            </a:r>
          </a:p>
        </p:txBody>
      </p:sp>
      <p:sp>
        <p:nvSpPr>
          <p:cNvPr id="25610" name="Text Box 13"/>
          <p:cNvSpPr txBox="1">
            <a:spLocks noChangeArrowheads="1"/>
          </p:cNvSpPr>
          <p:nvPr/>
        </p:nvSpPr>
        <p:spPr bwMode="auto">
          <a:xfrm>
            <a:off x="7010401" y="4648201"/>
            <a:ext cx="865943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spAutoFit/>
          </a:bodyPr>
          <a:lstStyle/>
          <a:p>
            <a:r>
              <a:rPr lang="en-US" sz="2400" i="1"/>
              <a:t>z</a:t>
            </a:r>
            <a:r>
              <a:rPr lang="en-US" sz="2400" i="1" baseline="-25000"/>
              <a:t>p</a:t>
            </a:r>
            <a:r>
              <a:rPr lang="en-US" sz="2400" i="1"/>
              <a:t>= d</a:t>
            </a:r>
          </a:p>
        </p:txBody>
      </p:sp>
    </p:spTree>
    <p:extLst>
      <p:ext uri="{BB962C8B-B14F-4D97-AF65-F5344CB8AC3E}">
        <p14:creationId xmlns:p14="http://schemas.microsoft.com/office/powerpoint/2010/main" val="102699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Information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Grafika</a:t>
            </a:r>
            <a:r>
              <a:rPr lang="en-US" dirty="0" smtClean="0"/>
              <a:t> </a:t>
            </a:r>
            <a:r>
              <a:rPr lang="en-US" dirty="0" err="1" smtClean="0"/>
              <a:t>kelas</a:t>
            </a:r>
            <a:r>
              <a:rPr lang="en-US" dirty="0" smtClean="0"/>
              <a:t> A dan E</a:t>
            </a:r>
          </a:p>
          <a:p>
            <a:r>
              <a:rPr lang="en-US" dirty="0" err="1" smtClean="0"/>
              <a:t>Jadwal</a:t>
            </a:r>
            <a:r>
              <a:rPr lang="en-US" dirty="0" smtClean="0"/>
              <a:t>: </a:t>
            </a:r>
            <a:r>
              <a:rPr lang="en-US" dirty="0" err="1" smtClean="0"/>
              <a:t>Selasa</a:t>
            </a:r>
            <a:r>
              <a:rPr lang="en-US" dirty="0" smtClean="0"/>
              <a:t> 12.30 – 15.00 (A), </a:t>
            </a:r>
            <a:r>
              <a:rPr lang="en-US" dirty="0" err="1" smtClean="0"/>
              <a:t>Rabu</a:t>
            </a:r>
            <a:r>
              <a:rPr lang="en-US" dirty="0" smtClean="0"/>
              <a:t> 12.30 – 15.00 (E)</a:t>
            </a:r>
          </a:p>
          <a:p>
            <a:r>
              <a:rPr lang="en-US" dirty="0" smtClean="0"/>
              <a:t>Course Materials: Google Classroom </a:t>
            </a:r>
          </a:p>
          <a:p>
            <a:r>
              <a:rPr lang="en-US" dirty="0" smtClean="0"/>
              <a:t>Class Coordinators: …?</a:t>
            </a:r>
          </a:p>
          <a:p>
            <a:r>
              <a:rPr lang="en-US" dirty="0" smtClean="0"/>
              <a:t>Q&amp;A and Discussions: </a:t>
            </a:r>
            <a:r>
              <a:rPr lang="en-US" dirty="0"/>
              <a:t>Google Classroom </a:t>
            </a:r>
            <a:endParaRPr lang="en-US" dirty="0" smtClean="0"/>
          </a:p>
          <a:p>
            <a:r>
              <a:rPr lang="en-US" dirty="0" smtClean="0"/>
              <a:t>Mailing list: Google classroom</a:t>
            </a:r>
          </a:p>
          <a:p>
            <a:r>
              <a:rPr lang="en-US" dirty="0" smtClean="0"/>
              <a:t>Textbook: Interactive Computer Graphics 6Ed</a:t>
            </a:r>
            <a:endParaRPr lang="id-ID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44447" t="11023" r="20334" b="6649"/>
          <a:stretch>
            <a:fillRect/>
          </a:stretch>
        </p:blipFill>
        <p:spPr bwMode="auto">
          <a:xfrm>
            <a:off x="8833520" y="2864595"/>
            <a:ext cx="2520280" cy="33123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9801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Synthetic Camera Model</a:t>
            </a:r>
          </a:p>
        </p:txBody>
      </p:sp>
      <p:sp>
        <p:nvSpPr>
          <p:cNvPr id="2662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Angel: Interactive Computer Graphics6E © Addison-Wesley 2012</a:t>
            </a:r>
            <a:endParaRPr lang="en-US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32500" lnSpcReduction="20000"/>
          </a:bodyPr>
          <a:lstStyle/>
          <a:p>
            <a:pPr lvl="1"/>
            <a:fld id="{B2A8D040-4844-401E-AB65-C79421F0F419}" type="slidenum">
              <a:rPr lang="es-ES"/>
              <a:pPr lvl="1"/>
              <a:t>30</a:t>
            </a:fld>
            <a:endParaRPr lang="es-E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796819"/>
            <a:ext cx="7162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6937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Advantages</a:t>
            </a:r>
          </a:p>
        </p:txBody>
      </p:sp>
      <p:sp>
        <p:nvSpPr>
          <p:cNvPr id="2765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Angel: Interactive Computer Graphics6E © Addison-Wesley 2012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32500" lnSpcReduction="20000"/>
          </a:bodyPr>
          <a:lstStyle/>
          <a:p>
            <a:pPr lvl="1"/>
            <a:fld id="{6D690B04-C9A5-4173-9FEC-E4282551880D}" type="slidenum">
              <a:rPr lang="es-ES"/>
              <a:pPr lvl="1"/>
              <a:t>31</a:t>
            </a:fld>
            <a:endParaRPr lang="es-ES"/>
          </a:p>
        </p:txBody>
      </p:sp>
      <p:sp>
        <p:nvSpPr>
          <p:cNvPr id="27653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mtClean="0"/>
              <a:t>Separation of objects, viewer, light sources</a:t>
            </a:r>
          </a:p>
          <a:p>
            <a:endParaRPr lang="en-US" smtClean="0"/>
          </a:p>
          <a:p>
            <a:r>
              <a:rPr lang="en-US" smtClean="0"/>
              <a:t>Two-dimensional graphics is a special case of three-dimensional graphics</a:t>
            </a:r>
          </a:p>
          <a:p>
            <a:endParaRPr lang="en-US" smtClean="0"/>
          </a:p>
          <a:p>
            <a:r>
              <a:rPr lang="en-US" smtClean="0"/>
              <a:t>Leads to simple software API</a:t>
            </a:r>
          </a:p>
          <a:p>
            <a:pPr lvl="1"/>
            <a:r>
              <a:rPr lang="en-US" smtClean="0"/>
              <a:t>Specify objects, lights, camera, attributes</a:t>
            </a:r>
          </a:p>
          <a:p>
            <a:pPr lvl="1"/>
            <a:r>
              <a:rPr lang="en-US" smtClean="0"/>
              <a:t>Let implementation determine image</a:t>
            </a:r>
          </a:p>
          <a:p>
            <a:endParaRPr lang="en-US" smtClean="0"/>
          </a:p>
          <a:p>
            <a:r>
              <a:rPr lang="en-US" smtClean="0"/>
              <a:t>Leads to fast hardware implementation </a:t>
            </a:r>
          </a:p>
        </p:txBody>
      </p:sp>
    </p:spTree>
    <p:extLst>
      <p:ext uri="{BB962C8B-B14F-4D97-AF65-F5344CB8AC3E}">
        <p14:creationId xmlns:p14="http://schemas.microsoft.com/office/powerpoint/2010/main" val="116475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vs Local Lighting</a:t>
            </a:r>
          </a:p>
        </p:txBody>
      </p:sp>
      <p:sp>
        <p:nvSpPr>
          <p:cNvPr id="2867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Angel: Interactive Computer Graphics6E © Addison-Wesley 2012</a:t>
            </a: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32500" lnSpcReduction="20000"/>
          </a:bodyPr>
          <a:lstStyle/>
          <a:p>
            <a:pPr lvl="1"/>
            <a:fld id="{E57342DA-4B3A-4F04-823A-024C79FA433B}" type="slidenum">
              <a:rPr lang="es-ES"/>
              <a:pPr lvl="1"/>
              <a:t>32</a:t>
            </a:fld>
            <a:endParaRPr lang="es-ES"/>
          </a:p>
        </p:txBody>
      </p:sp>
      <p:sp>
        <p:nvSpPr>
          <p:cNvPr id="28677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Cannot compute color or shade of each object independently</a:t>
            </a:r>
          </a:p>
          <a:p>
            <a:pPr lvl="1"/>
            <a:r>
              <a:rPr lang="en-US" smtClean="0"/>
              <a:t>Some objects are blocked from light</a:t>
            </a:r>
          </a:p>
          <a:p>
            <a:pPr lvl="1"/>
            <a:r>
              <a:rPr lang="en-US" smtClean="0"/>
              <a:t>Light can reflect from object to object</a:t>
            </a:r>
          </a:p>
          <a:p>
            <a:pPr lvl="1"/>
            <a:r>
              <a:rPr lang="en-US" smtClean="0"/>
              <a:t>Some objects might be translucent</a:t>
            </a:r>
          </a:p>
        </p:txBody>
      </p:sp>
      <p:pic>
        <p:nvPicPr>
          <p:cNvPr id="28678" name="Picture 5" descr="ftp://ftp.cs.unm.edu/pub/angel/BOOK/SECOND_EDITION/FIGURES/JPEG/an01f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10549" y="4197086"/>
            <a:ext cx="3981451" cy="2343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1333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not ray tracing?</a:t>
            </a:r>
          </a:p>
        </p:txBody>
      </p:sp>
      <p:sp>
        <p:nvSpPr>
          <p:cNvPr id="2969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Angel: Interactive Computer Graphics6E © Addison-Wesley 2012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32500" lnSpcReduction="20000"/>
          </a:bodyPr>
          <a:lstStyle/>
          <a:p>
            <a:pPr lvl="1"/>
            <a:fld id="{4F4ED322-9738-4909-B73D-8DF3A1FFD0D4}" type="slidenum">
              <a:rPr lang="es-ES"/>
              <a:pPr lvl="1"/>
              <a:t>33</a:t>
            </a:fld>
            <a:endParaRPr lang="es-ES"/>
          </a:p>
        </p:txBody>
      </p:sp>
      <p:sp>
        <p:nvSpPr>
          <p:cNvPr id="29701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mtClean="0"/>
              <a:t>Ray tracing seems more physically based so why don’t we use it to design a graphics system?</a:t>
            </a:r>
          </a:p>
          <a:p>
            <a:pPr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</a:pPr>
            <a:r>
              <a:rPr lang="en-US" smtClean="0"/>
              <a:t>Possible and is actually simple for simple objects such as polygons and quadrics with simple point sources</a:t>
            </a:r>
          </a:p>
          <a:p>
            <a:pPr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</a:pPr>
            <a:r>
              <a:rPr lang="en-US" smtClean="0"/>
              <a:t>In principle, can produce global lighting effects such as shadows and multiple reflections but ray tracing is slow and not well-suited for interactive applications</a:t>
            </a:r>
          </a:p>
        </p:txBody>
      </p:sp>
    </p:spTree>
    <p:extLst>
      <p:ext uri="{BB962C8B-B14F-4D97-AF65-F5344CB8AC3E}">
        <p14:creationId xmlns:p14="http://schemas.microsoft.com/office/powerpoint/2010/main" val="32061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 w="76200" cap="flat" cmpd="sng" algn="ctr">
            <a:solidFill>
              <a:schemeClr val="accent4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anchor="ctr" compatLnSpc="1"/>
          <a:lstStyle/>
          <a:p>
            <a:endParaRPr lang="en-US" sz="2400"/>
          </a:p>
        </p:txBody>
      </p:sp>
      <p:sp>
        <p:nvSpPr>
          <p:cNvPr id="3" name="Shape 2"/>
          <p:cNvSpPr txBox="1">
            <a:spLocks noChangeArrowheads="1"/>
          </p:cNvSpPr>
          <p:nvPr/>
        </p:nvSpPr>
        <p:spPr>
          <a:xfrm>
            <a:off x="914400" y="381000"/>
            <a:ext cx="10363200" cy="1117600"/>
          </a:xfrm>
          <a:prstGeom prst="rect">
            <a:avLst/>
          </a:prstGeom>
        </p:spPr>
        <p:txBody>
          <a:bodyPr>
            <a:normAutofit fontScale="98000"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id-ID" altLang="x-none" sz="2721" dirty="0">
                <a:solidFill>
                  <a:srgbClr val="DDDDDD">
                    <a:alpha val="100000"/>
                  </a:srgbClr>
                </a:solidFill>
                <a:latin typeface="+mj-lt"/>
                <a:ea typeface="+mj-ea"/>
                <a:cs typeface="+mj-cs"/>
              </a:rPr>
              <a:t>Thank you </a:t>
            </a:r>
            <a:r>
              <a:rPr lang="id-ID" altLang="x-none" sz="2721" dirty="0">
                <a:solidFill>
                  <a:srgbClr val="DDDDDD">
                    <a:alpha val="100000"/>
                  </a:srgbClr>
                </a:solidFill>
                <a:latin typeface="+mj-lt"/>
                <a:ea typeface="+mj-ea"/>
                <a:cs typeface="+mj-cs"/>
                <a:sym typeface="Wingdings" pitchFamily="2" charset="2"/>
              </a:rPr>
              <a:t></a:t>
            </a:r>
            <a:endParaRPr lang="en-US" sz="653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traight Connector 3"/>
          <p:cNvSpPr>
            <a:spLocks noChangeShapeType="1"/>
          </p:cNvSpPr>
          <p:nvPr/>
        </p:nvSpPr>
        <p:spPr bwMode="auto">
          <a:xfrm>
            <a:off x="1524000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anchor="t" compatLnSpc="1"/>
          <a:lstStyle/>
          <a:p>
            <a:endParaRPr lang="en-US" sz="2400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10668000" y="0"/>
            <a:ext cx="0" cy="6858000"/>
          </a:xfrm>
          <a:prstGeom prst="line">
            <a:avLst/>
          </a:prstGeom>
          <a:noFill/>
          <a:ln w="1270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anchor="t" compatLnSpc="1"/>
          <a:lstStyle/>
          <a:p>
            <a:endParaRPr lang="en-US" sz="2400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4368800" y="1803400"/>
            <a:ext cx="3454400" cy="3451208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anchor="ctr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d-ID" altLang="x-none" sz="2400" b="1" dirty="0">
                <a:solidFill>
                  <a:srgbClr val="DDDDDD">
                    <a:alpha val="100000"/>
                  </a:srgbClr>
                </a:solidFill>
              </a:rPr>
              <a:t>Any Questions?</a:t>
            </a:r>
            <a:endParaRPr lang="en-US" altLang="x-none" sz="1867" dirty="0">
              <a:solidFill>
                <a:srgbClr val="DDDDDD">
                  <a:alpha val="100000"/>
                </a:srgb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34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75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Exercise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fld id="{8F82E0A0-C266-4798-8C8F-B9F91E9DA37E}" type="slidenum">
              <a:rPr lang="en-US"/>
              <a:pPr algn="ctr"/>
              <a:t>35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733" dirty="0"/>
              <a:t>Explain the synthetic camera model, including:</a:t>
            </a:r>
            <a:endParaRPr lang="id-ID" sz="3733" dirty="0"/>
          </a:p>
          <a:p>
            <a:pPr lvl="1"/>
            <a:r>
              <a:rPr lang="en-US" sz="3200" dirty="0"/>
              <a:t>How does it relate 3D space to 2D images?</a:t>
            </a:r>
            <a:endParaRPr lang="id-ID" sz="3200" dirty="0"/>
          </a:p>
          <a:p>
            <a:pPr lvl="1"/>
            <a:r>
              <a:rPr lang="en-US" sz="3200" dirty="0"/>
              <a:t>How is it relevant to OpenGL?</a:t>
            </a:r>
            <a:endParaRPr lang="id-ID" sz="3200" dirty="0"/>
          </a:p>
          <a:p>
            <a:pPr lvl="1"/>
            <a:r>
              <a:rPr lang="en-US" sz="3200" dirty="0"/>
              <a:t>How does it relate to a pinhole camera?</a:t>
            </a:r>
            <a:endParaRPr lang="en-US" sz="2933" dirty="0"/>
          </a:p>
        </p:txBody>
      </p:sp>
    </p:spTree>
    <p:extLst>
      <p:ext uri="{BB962C8B-B14F-4D97-AF65-F5344CB8AC3E}">
        <p14:creationId xmlns:p14="http://schemas.microsoft.com/office/powerpoint/2010/main" val="154863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>
          <a:solidFill>
            <a:schemeClr val="bg1">
              <a:lumMod val="75000"/>
              <a:lumOff val="25000"/>
            </a:schemeClr>
          </a:solidFill>
        </p:spPr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smtClean="0"/>
              <a:t>Week 1: The Programming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algn="ctr"/>
            <a:fld id="{8F82E0A0-C266-4798-8C8F-B9F91E9DA37E}" type="slidenum">
              <a:rPr lang="en-US"/>
              <a:pPr algn="ctr"/>
              <a:t>36</a:t>
            </a:fld>
            <a:endParaRPr lang="en-US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574" y="260649"/>
            <a:ext cx="7751321" cy="4224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150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We’ll use C++ in this unit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32500" lnSpcReduction="20000"/>
          </a:bodyPr>
          <a:lstStyle/>
          <a:p>
            <a:pPr algn="ctr"/>
            <a:fld id="{8F82E0A0-C266-4798-8C8F-B9F91E9DA37E}" type="slidenum">
              <a:rPr lang="en-US" sz="3733"/>
              <a:pPr algn="ctr"/>
              <a:t>37</a:t>
            </a:fld>
            <a:endParaRPr lang="en-US" sz="3733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d-ID" dirty="0" smtClean="0"/>
              <a:t>We need an IDE (</a:t>
            </a:r>
            <a:r>
              <a:rPr lang="en-US" dirty="0" smtClean="0"/>
              <a:t>Code::Blocks</a:t>
            </a:r>
            <a:r>
              <a:rPr lang="id-ID" dirty="0" smtClean="0"/>
              <a:t> or Dev-C++)</a:t>
            </a:r>
          </a:p>
          <a:p>
            <a:pPr lvl="1"/>
            <a:r>
              <a:rPr lang="id-ID" dirty="0" smtClean="0">
                <a:hlinkClick r:id="rId2"/>
              </a:rPr>
              <a:t>http://www.codeblocks.org/</a:t>
            </a:r>
            <a:endParaRPr lang="id-ID" dirty="0" smtClean="0"/>
          </a:p>
          <a:p>
            <a:r>
              <a:rPr lang="id-ID" dirty="0" smtClean="0"/>
              <a:t>And of course, the graphics library: OpenGL</a:t>
            </a:r>
          </a:p>
          <a:p>
            <a:pPr lvl="1"/>
            <a:r>
              <a:rPr lang="en-US" dirty="0" smtClean="0">
                <a:hlinkClick r:id="rId3"/>
              </a:rPr>
              <a:t>http://www.opengl.org/</a:t>
            </a:r>
            <a:endParaRPr lang="id-ID" dirty="0" smtClean="0"/>
          </a:p>
          <a:p>
            <a:r>
              <a:rPr lang="id-ID" dirty="0" smtClean="0"/>
              <a:t>Besides the core library (OpenGL), we need GLUT (freeglut)</a:t>
            </a:r>
          </a:p>
          <a:p>
            <a:pPr lvl="1"/>
            <a:r>
              <a:rPr lang="en-US" dirty="0" smtClean="0">
                <a:hlinkClick r:id="rId4"/>
              </a:rPr>
              <a:t>http://wiki.codeblocks.org/index.php?title=Using_FreeGlut_with_Code::Blocks</a:t>
            </a:r>
            <a:endParaRPr lang="id-ID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9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Info on Glut32 and </a:t>
            </a:r>
            <a:r>
              <a:rPr lang="en-US" dirty="0" err="1" smtClean="0"/>
              <a:t>FreeGlut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fld id="{8F82E0A0-C266-4798-8C8F-B9F91E9DA37E}" type="slidenum">
              <a:rPr lang="en-US"/>
              <a:pPr algn="ctr"/>
              <a:t>38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The original Glut32 written by Mark </a:t>
            </a:r>
            <a:r>
              <a:rPr lang="en-US" dirty="0" err="1" smtClean="0"/>
              <a:t>Kilgard</a:t>
            </a:r>
            <a:r>
              <a:rPr lang="en-US" dirty="0" smtClean="0"/>
              <a:t> was ported over by Nate Robins. And you can get the ported Glut32 Binaries if you want to see it.</a:t>
            </a:r>
          </a:p>
          <a:p>
            <a:pPr lvl="1"/>
            <a:r>
              <a:rPr lang="en-US" dirty="0" smtClean="0">
                <a:hlinkClick r:id="rId2"/>
              </a:rPr>
              <a:t>http://www.xmission.com/~nate/glut.html</a:t>
            </a:r>
            <a:endParaRPr lang="en-US" dirty="0" smtClean="0"/>
          </a:p>
          <a:p>
            <a:r>
              <a:rPr lang="en-US" dirty="0" smtClean="0"/>
              <a:t>NOTE : The latest version of the Glut32 library is 3.7.6 ( </a:t>
            </a:r>
            <a:r>
              <a:rPr lang="en-US" b="1" dirty="0" smtClean="0"/>
              <a:t>Dated Nov 8, 2001</a:t>
            </a:r>
            <a:r>
              <a:rPr lang="en-US" dirty="0" smtClean="0"/>
              <a:t> )</a:t>
            </a:r>
          </a:p>
          <a:p>
            <a:r>
              <a:rPr lang="en-US" dirty="0" smtClean="0"/>
              <a:t>This is the </a:t>
            </a:r>
            <a:r>
              <a:rPr lang="en-US" dirty="0" err="1" smtClean="0"/>
              <a:t>freeglut</a:t>
            </a:r>
            <a:r>
              <a:rPr lang="en-US" dirty="0" smtClean="0"/>
              <a:t> download links.</a:t>
            </a:r>
          </a:p>
          <a:p>
            <a:pPr lvl="1"/>
            <a:r>
              <a:rPr lang="en-US" dirty="0" smtClean="0">
                <a:hlinkClick r:id="rId3"/>
              </a:rPr>
              <a:t>http://freeglut.sourceforge.net/index.php#download</a:t>
            </a:r>
            <a:endParaRPr lang="en-US" dirty="0" smtClean="0"/>
          </a:p>
          <a:p>
            <a:r>
              <a:rPr lang="en-US" dirty="0" smtClean="0"/>
              <a:t>in that link you will see the title : Prepackaged Releases and the first link takes you to the binaries to be downloaded on this link</a:t>
            </a:r>
          </a:p>
          <a:p>
            <a:pPr lvl="1"/>
            <a:r>
              <a:rPr lang="en-US" dirty="0" smtClean="0">
                <a:hlinkClick r:id="rId4"/>
              </a:rPr>
              <a:t>http://www.transmissionzero.co.uk/software/freeglut-devel/</a:t>
            </a:r>
            <a:endParaRPr lang="en-US" dirty="0" smtClean="0"/>
          </a:p>
          <a:p>
            <a:r>
              <a:rPr lang="en-US" dirty="0" smtClean="0"/>
              <a:t>Its in there where you will see the </a:t>
            </a:r>
            <a:r>
              <a:rPr lang="en-US" dirty="0" err="1" smtClean="0"/>
              <a:t>MinGW</a:t>
            </a:r>
            <a:r>
              <a:rPr lang="en-US" dirty="0" smtClean="0"/>
              <a:t> download package. ( NOTE : Latest Binary release is dated </a:t>
            </a:r>
            <a:r>
              <a:rPr lang="en-US" b="1" dirty="0" smtClean="0"/>
              <a:t>May 11th 2013</a:t>
            </a:r>
            <a:r>
              <a:rPr lang="en-US" dirty="0" smtClean="0"/>
              <a:t> known as Martin Payne's Windows binaries. )</a:t>
            </a:r>
          </a:p>
          <a:p>
            <a:r>
              <a:rPr lang="en-US" dirty="0" smtClean="0"/>
              <a:t>Download </a:t>
            </a:r>
            <a:r>
              <a:rPr lang="en-US" dirty="0" err="1" smtClean="0"/>
              <a:t>freeglut</a:t>
            </a:r>
            <a:r>
              <a:rPr lang="en-US" dirty="0" smtClean="0"/>
              <a:t> 2.8.1‑1 for </a:t>
            </a:r>
            <a:r>
              <a:rPr lang="en-US" dirty="0" err="1" smtClean="0"/>
              <a:t>MinGW</a:t>
            </a:r>
            <a:r>
              <a:rPr lang="en-US" dirty="0" smtClean="0"/>
              <a:t> --------&gt; freeglut-MinGW-2.8.1-1.mp.zip</a:t>
            </a:r>
          </a:p>
          <a:p>
            <a:r>
              <a:rPr lang="en-US" dirty="0" smtClean="0"/>
              <a:t>This was in reference to Windows and Linux packages according to their website.</a:t>
            </a:r>
          </a:p>
        </p:txBody>
      </p:sp>
    </p:spTree>
    <p:extLst>
      <p:ext uri="{BB962C8B-B14F-4D97-AF65-F5344CB8AC3E}">
        <p14:creationId xmlns:p14="http://schemas.microsoft.com/office/powerpoint/2010/main" val="64840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Info on Glut32 and </a:t>
            </a:r>
            <a:r>
              <a:rPr lang="en-US" dirty="0" err="1" smtClean="0"/>
              <a:t>FreeGlut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fld id="{8F82E0A0-C266-4798-8C8F-B9F91E9DA37E}" type="slidenum">
              <a:rPr lang="en-US"/>
              <a:pPr algn="ctr"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When Glut32 was ported over it stopped being updated in 2001. </a:t>
            </a:r>
          </a:p>
          <a:p>
            <a:r>
              <a:rPr lang="en-US" dirty="0" smtClean="0"/>
              <a:t>So some folks decided to recreate it and named it </a:t>
            </a:r>
            <a:r>
              <a:rPr lang="en-US" dirty="0" err="1" smtClean="0"/>
              <a:t>FreeGlut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 interesting part is </a:t>
            </a:r>
            <a:r>
              <a:rPr lang="en-US" dirty="0" err="1" smtClean="0"/>
              <a:t>freeGlut</a:t>
            </a:r>
            <a:r>
              <a:rPr lang="en-US" dirty="0" smtClean="0"/>
              <a:t> and Glut32 can be installed just about the same way for Code::Blocks, with the exception that you would not have to edit the two scripts if your installing Glut32. </a:t>
            </a:r>
          </a:p>
          <a:p>
            <a:r>
              <a:rPr lang="en-US" dirty="0" err="1" smtClean="0"/>
              <a:t>FreeGlut</a:t>
            </a:r>
            <a:r>
              <a:rPr lang="en-US" dirty="0" smtClean="0"/>
              <a:t> and Glut32 are a set of functions for use with OpenGL. </a:t>
            </a:r>
          </a:p>
          <a:p>
            <a:r>
              <a:rPr lang="en-US" dirty="0" smtClean="0"/>
              <a:t>It has made graphic software a little easier to code when it comes to programming OpenGL with 3D in mind.</a:t>
            </a:r>
          </a:p>
          <a:p>
            <a:r>
              <a:rPr lang="en-US" dirty="0" smtClean="0"/>
              <a:t>Your task: follow the instructions in the tutorial</a:t>
            </a:r>
          </a:p>
          <a:p>
            <a:pPr lvl="1"/>
            <a:r>
              <a:rPr lang="en-US" dirty="0" smtClean="0">
                <a:hlinkClick r:id="rId2"/>
              </a:rPr>
              <a:t>http://wiki.codeblocks.org/index.php?title=Using_FreeGlut_with_Code::Blocks</a:t>
            </a:r>
            <a:endParaRPr lang="id-ID" dirty="0" smtClean="0"/>
          </a:p>
          <a:p>
            <a:r>
              <a:rPr lang="en-US" dirty="0" smtClean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045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Questionnaire</a:t>
            </a:r>
            <a:endParaRPr lang="id-ID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049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Angel: Interactive Computer Graphics6E © Addison-Wesley 2012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algn="ctr"/>
            <a:fld id="{8F82E0A0-C266-4798-8C8F-B9F91E9DA37E}" type="slidenum">
              <a:rPr lang="en-US">
                <a:solidFill>
                  <a:srgbClr val="FFFFFF"/>
                </a:solidFill>
              </a:rPr>
              <a:pPr algn="ctr"/>
              <a:t>40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0196" t="28546" r="21140" b="6766"/>
          <a:stretch>
            <a:fillRect/>
          </a:stretch>
        </p:blipFill>
        <p:spPr bwMode="auto">
          <a:xfrm>
            <a:off x="623392" y="548680"/>
            <a:ext cx="10177131" cy="6309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487488" y="164638"/>
            <a:ext cx="4568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b="1" dirty="0"/>
              <a:t>Example1.cpp – program structure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092833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20750" t="25313" r="18926" b="18579"/>
          <a:stretch>
            <a:fillRect/>
          </a:stretch>
        </p:blipFill>
        <p:spPr bwMode="auto">
          <a:xfrm>
            <a:off x="1007435" y="1028733"/>
            <a:ext cx="10465163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87488" y="164638"/>
            <a:ext cx="4872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b="1" dirty="0"/>
              <a:t>Example1.cpp – init function (1 of 2)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910173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20750" t="24328" r="25014" b="24485"/>
          <a:stretch>
            <a:fillRect/>
          </a:stretch>
        </p:blipFill>
        <p:spPr bwMode="auto">
          <a:xfrm>
            <a:off x="1583499" y="1028733"/>
            <a:ext cx="9409045" cy="4992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87488" y="164638"/>
            <a:ext cx="4872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b="1" dirty="0"/>
              <a:t>Example1.cpp – init function (2 of 2)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1146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20750" t="25313" r="20586" b="13657"/>
          <a:stretch>
            <a:fillRect/>
          </a:stretch>
        </p:blipFill>
        <p:spPr bwMode="auto">
          <a:xfrm>
            <a:off x="1199456" y="548680"/>
            <a:ext cx="10177131" cy="5952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87489" y="164638"/>
            <a:ext cx="510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b="1" dirty="0"/>
              <a:t>Example1.cpp – display and keyboard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48609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20197" t="25313" r="31101" b="9720"/>
          <a:stretch>
            <a:fillRect/>
          </a:stretch>
        </p:blipFill>
        <p:spPr bwMode="auto">
          <a:xfrm>
            <a:off x="1679509" y="521296"/>
            <a:ext cx="8448939" cy="633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87489" y="16463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b="1" dirty="0"/>
              <a:t>Example1.cpp – main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44746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20196" t="24328" r="44384" b="11688"/>
          <a:stretch>
            <a:fillRect/>
          </a:stretch>
        </p:blipFill>
        <p:spPr bwMode="auto">
          <a:xfrm>
            <a:off x="2063552" y="617307"/>
            <a:ext cx="6144683" cy="624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87489" y="16463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b="1" dirty="0"/>
              <a:t>Example1.cpp – GLSL shaders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60824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5627" y="0"/>
            <a:ext cx="6705600" cy="698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81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Also </a:t>
            </a:r>
            <a:r>
              <a:rPr lang="en-US" dirty="0" smtClean="0"/>
              <a:t>Programming in OpenGL 1: Background</a:t>
            </a:r>
            <a:endParaRPr lang="id-ID" dirty="0" smtClean="0"/>
          </a:p>
          <a:p>
            <a:endParaRPr lang="id-ID" dirty="0" smtClean="0"/>
          </a:p>
          <a:p>
            <a:r>
              <a:rPr lang="id-ID" dirty="0" smtClean="0"/>
              <a:t>Read the Textbook Ch. 1 (pp 1 – 42)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800" dirty="0"/>
              <a:t>Next Week: Models and Architectures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/>
              <a:pPr algn="ctr"/>
              <a:t>47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Angel: Interactive Computer Graphics6E © Addison-Wesley 2012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0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1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Group Discussion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1345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 and answer the following questions</a:t>
            </a:r>
            <a:endParaRPr lang="id-ID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What do you think Computer Graphics is?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What products use Computer Graphics?</a:t>
            </a:r>
          </a:p>
          <a:p>
            <a:pPr lvl="1"/>
            <a:r>
              <a:rPr lang="en-US" dirty="0" smtClean="0"/>
              <a:t>Software products or other IT related products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What is the difference between Computer Graphics, Computer Vision and Digital Image Processing?</a:t>
            </a:r>
          </a:p>
          <a:p>
            <a:pPr lvl="1"/>
            <a:r>
              <a:rPr lang="en-US" dirty="0" smtClean="0"/>
              <a:t>All those three subjects are in our curriculum</a:t>
            </a:r>
          </a:p>
          <a:p>
            <a:pPr marL="457200" indent="-457200">
              <a:buFont typeface="+mj-lt"/>
              <a:buAutoNum type="arabicPeriod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7974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0"/>
    </mc:Choice>
    <mc:Fallback xmlns="">
      <p:transition spd="slow" advClick="0" advTm="300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Task 1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Group Discussion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0768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Information</a:t>
            </a:r>
            <a:endParaRPr lang="id-ID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(continued)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8160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This unit teaches the </a:t>
            </a:r>
            <a:r>
              <a:rPr lang="en-US" b="1" dirty="0"/>
              <a:t>fundamentals</a:t>
            </a:r>
            <a:r>
              <a:rPr lang="en-US" dirty="0"/>
              <a:t> of </a:t>
            </a:r>
            <a:r>
              <a:rPr lang="en-US" b="1" dirty="0"/>
              <a:t>computer-generated</a:t>
            </a:r>
            <a:r>
              <a:rPr lang="en-US" dirty="0"/>
              <a:t> three-dimensional </a:t>
            </a:r>
            <a:r>
              <a:rPr lang="en-US" b="1" dirty="0"/>
              <a:t>graphics and animation </a:t>
            </a:r>
            <a:r>
              <a:rPr lang="en-US" dirty="0"/>
              <a:t>for applications including creating </a:t>
            </a:r>
            <a:r>
              <a:rPr lang="en-US" b="1" dirty="0"/>
              <a:t>interactive</a:t>
            </a:r>
            <a:r>
              <a:rPr lang="en-US" dirty="0"/>
              <a:t> virtual environments. </a:t>
            </a:r>
            <a:endParaRPr lang="id-ID" dirty="0"/>
          </a:p>
          <a:p>
            <a:r>
              <a:rPr lang="en-US" dirty="0"/>
              <a:t>The unit introduces the virtual image formation process using a </a:t>
            </a:r>
            <a:r>
              <a:rPr lang="en-US" b="1" dirty="0"/>
              <a:t>synthetic camera model</a:t>
            </a:r>
            <a:r>
              <a:rPr lang="en-US" dirty="0"/>
              <a:t>. </a:t>
            </a:r>
            <a:endParaRPr lang="id-ID" dirty="0"/>
          </a:p>
          <a:p>
            <a:r>
              <a:rPr lang="en-US" dirty="0"/>
              <a:t>The </a:t>
            </a:r>
            <a:r>
              <a:rPr lang="en-US" b="1" dirty="0"/>
              <a:t>OpenGL</a:t>
            </a:r>
            <a:r>
              <a:rPr lang="en-US" dirty="0"/>
              <a:t> API is introduced for writing interactive graphics programs. </a:t>
            </a:r>
            <a:endParaRPr lang="id-ID" dirty="0"/>
          </a:p>
          <a:p>
            <a:r>
              <a:rPr lang="en-US" dirty="0"/>
              <a:t>Fundamental techniques are </a:t>
            </a:r>
            <a:r>
              <a:rPr lang="en-US" dirty="0" err="1"/>
              <a:t>emphasised</a:t>
            </a:r>
            <a:r>
              <a:rPr lang="en-US" dirty="0"/>
              <a:t>, such as using the homogeneous coordinate system for affine transformations. </a:t>
            </a:r>
            <a:endParaRPr lang="id-ID" dirty="0"/>
          </a:p>
          <a:p>
            <a:r>
              <a:rPr lang="en-US" dirty="0"/>
              <a:t>The unit then covers lighting and shading models, as well as the use of GLSL programmable </a:t>
            </a:r>
            <a:r>
              <a:rPr lang="en-US" dirty="0" err="1"/>
              <a:t>shaders</a:t>
            </a:r>
            <a:r>
              <a:rPr lang="en-US" dirty="0"/>
              <a:t>. </a:t>
            </a:r>
            <a:endParaRPr lang="id-ID" dirty="0"/>
          </a:p>
          <a:p>
            <a:r>
              <a:rPr lang="en-US" dirty="0"/>
              <a:t>The practical component of the unit involves developing a realistic three-dimensional image application using the core concepts covered in the unit. 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4000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entatio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1726</TotalTime>
  <Words>1414</Words>
  <Application>Microsoft Office PowerPoint</Application>
  <PresentationFormat>Widescreen</PresentationFormat>
  <Paragraphs>269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Calibri</vt:lpstr>
      <vt:lpstr>Franklin Gothic Book</vt:lpstr>
      <vt:lpstr>Tw Cen MT</vt:lpstr>
      <vt:lpstr>Wingdings</vt:lpstr>
      <vt:lpstr>Wingdings 2</vt:lpstr>
      <vt:lpstr>WidescreenPresentation</vt:lpstr>
      <vt:lpstr>Crop</vt:lpstr>
      <vt:lpstr>Computer Graphics</vt:lpstr>
      <vt:lpstr>Instructor Information</vt:lpstr>
      <vt:lpstr>Course Information</vt:lpstr>
      <vt:lpstr>Questionnaire</vt:lpstr>
      <vt:lpstr>Task 1</vt:lpstr>
      <vt:lpstr>Discuss and answer the following questions</vt:lpstr>
      <vt:lpstr>End of Task 1</vt:lpstr>
      <vt:lpstr>Course Information</vt:lpstr>
      <vt:lpstr>Course Objectives</vt:lpstr>
      <vt:lpstr>Grading Information</vt:lpstr>
      <vt:lpstr>Topics</vt:lpstr>
      <vt:lpstr>Some Works by Previous Students</vt:lpstr>
      <vt:lpstr>Some Works by Previous Students</vt:lpstr>
      <vt:lpstr>Some Works by Previous Students</vt:lpstr>
      <vt:lpstr>Some Works by Previous Students</vt:lpstr>
      <vt:lpstr>Some Works by Previous Students</vt:lpstr>
      <vt:lpstr>Some Works by Previous Students</vt:lpstr>
      <vt:lpstr>Some Works by Previous Students</vt:lpstr>
      <vt:lpstr>Week 1: Introduction and Image Formation</vt:lpstr>
      <vt:lpstr>Objectives</vt:lpstr>
      <vt:lpstr>Image Formation</vt:lpstr>
      <vt:lpstr>Elements of Image Formation</vt:lpstr>
      <vt:lpstr>Light</vt:lpstr>
      <vt:lpstr>Ray Tracing and Geometric Optics</vt:lpstr>
      <vt:lpstr>Luminance and Color Images</vt:lpstr>
      <vt:lpstr>Three-Color Theory</vt:lpstr>
      <vt:lpstr>Shadow Mask CRT</vt:lpstr>
      <vt:lpstr>Additive and Subtractive Color</vt:lpstr>
      <vt:lpstr>Pinhole Camera</vt:lpstr>
      <vt:lpstr>Synthetic Camera Model</vt:lpstr>
      <vt:lpstr>Advantages</vt:lpstr>
      <vt:lpstr>Global vs Local Lighting</vt:lpstr>
      <vt:lpstr>Why not ray tracing?</vt:lpstr>
      <vt:lpstr>PowerPoint Presentation</vt:lpstr>
      <vt:lpstr>Exercise</vt:lpstr>
      <vt:lpstr>Week 1: The Programming</vt:lpstr>
      <vt:lpstr>We’ll use C++ in this unit</vt:lpstr>
      <vt:lpstr>A little Info on Glut32 and FreeGlut</vt:lpstr>
      <vt:lpstr>A little Info on Glut32 and FreeGlut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Week: Models and Architectures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Anny Yuniarti</dc:creator>
  <cp:lastModifiedBy>Anny Yuniarti, S.Kom, M.Comp.Sc</cp:lastModifiedBy>
  <cp:revision>15</cp:revision>
  <dcterms:created xsi:type="dcterms:W3CDTF">2016-08-20T05:07:10Z</dcterms:created>
  <dcterms:modified xsi:type="dcterms:W3CDTF">2017-08-31T07:55:06Z</dcterms:modified>
</cp:coreProperties>
</file>